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sldIdLst>
    <p:sldId id="1487" r:id="rId4"/>
    <p:sldId id="1501" r:id="rId5"/>
    <p:sldId id="1503" r:id="rId6"/>
    <p:sldId id="1513" r:id="rId7"/>
    <p:sldId id="1580" r:id="rId8"/>
    <p:sldId id="1706" r:id="rId9"/>
    <p:sldId id="1607" r:id="rId10"/>
    <p:sldId id="1739" r:id="rId11"/>
    <p:sldId id="1738" r:id="rId12"/>
    <p:sldId id="1517" r:id="rId13"/>
    <p:sldId id="1611" r:id="rId14"/>
    <p:sldId id="1742" r:id="rId15"/>
    <p:sldId id="1775" r:id="rId16"/>
    <p:sldId id="1740" r:id="rId17"/>
    <p:sldId id="1743" r:id="rId18"/>
    <p:sldId id="1741" r:id="rId19"/>
    <p:sldId id="1744" r:id="rId20"/>
    <p:sldId id="1746" r:id="rId21"/>
    <p:sldId id="1749" r:id="rId22"/>
    <p:sldId id="1750" r:id="rId23"/>
    <p:sldId id="1745" r:id="rId24"/>
    <p:sldId id="1655" r:id="rId25"/>
    <p:sldId id="1703" r:id="rId26"/>
    <p:sldId id="1704" r:id="rId27"/>
    <p:sldId id="1702" r:id="rId28"/>
    <p:sldId id="1699" r:id="rId29"/>
    <p:sldId id="1701" r:id="rId30"/>
    <p:sldId id="1524" r:id="rId31"/>
    <p:sldId id="1531" r:id="rId32"/>
    <p:sldId id="1694" r:id="rId33"/>
    <p:sldId id="1532" r:id="rId34"/>
    <p:sldId id="1687" r:id="rId35"/>
    <p:sldId id="1688" r:id="rId36"/>
    <p:sldId id="1689" r:id="rId37"/>
    <p:sldId id="1690" r:id="rId38"/>
    <p:sldId id="1695" r:id="rId39"/>
    <p:sldId id="1691" r:id="rId40"/>
    <p:sldId id="1692" r:id="rId41"/>
    <p:sldId id="1535" r:id="rId42"/>
    <p:sldId id="1569" r:id="rId43"/>
    <p:sldId id="1595" r:id="rId44"/>
    <p:sldId id="1526" r:id="rId45"/>
    <p:sldId id="1511" r:id="rId46"/>
    <p:sldId id="1512" r:id="rId47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1D5"/>
    <a:srgbClr val="1552D1"/>
    <a:srgbClr val="3B8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gs" Target="tags/tag24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18.jpeg"/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353"/>
            <a:ext cx="1699955" cy="2612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36"/>
          <a:stretch>
            <a:fillRect/>
          </a:stretch>
        </p:blipFill>
        <p:spPr>
          <a:xfrm>
            <a:off x="0" y="3693694"/>
            <a:ext cx="3294796" cy="26127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2"/>
          <a:stretch>
            <a:fillRect/>
          </a:stretch>
        </p:blipFill>
        <p:spPr>
          <a:xfrm>
            <a:off x="9202057" y="2857195"/>
            <a:ext cx="2989943" cy="31882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86"/>
          <a:stretch>
            <a:fillRect/>
          </a:stretch>
        </p:blipFill>
        <p:spPr>
          <a:xfrm>
            <a:off x="0" y="2273968"/>
            <a:ext cx="6759274" cy="45840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418"/>
            <a:ext cx="12192000" cy="1916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446"/>
            <a:ext cx="12192000" cy="48134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418"/>
            <a:ext cx="12192000" cy="19165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692" y="2700626"/>
            <a:ext cx="1173986" cy="33161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"/>
          <a:stretch>
            <a:fillRect/>
          </a:stretch>
        </p:blipFill>
        <p:spPr>
          <a:xfrm>
            <a:off x="-322" y="4407147"/>
            <a:ext cx="12192000" cy="24508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37" y="5629994"/>
            <a:ext cx="1256719" cy="12567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5950"/>
            <a:ext cx="12192000" cy="11620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60"/>
          <a:stretch>
            <a:fillRect/>
          </a:stretch>
        </p:blipFill>
        <p:spPr>
          <a:xfrm>
            <a:off x="0" y="5547488"/>
            <a:ext cx="12192000" cy="13105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4" y="0"/>
            <a:ext cx="12208934" cy="6858000"/>
          </a:xfrm>
          <a:prstGeom prst="rect">
            <a:avLst/>
          </a:prstGeom>
          <a:solidFill>
            <a:srgbClr val="C1E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" y="-8255"/>
            <a:ext cx="11176635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5553075"/>
            <a:ext cx="12191999" cy="1304925"/>
          </a:xfrm>
          <a:prstGeom prst="rect">
            <a:avLst/>
          </a:prstGeom>
          <a:solidFill>
            <a:srgbClr val="3EAC9F"/>
          </a:solidFill>
          <a:ln>
            <a:noFill/>
          </a:ln>
          <a:effectLst>
            <a:outerShdw blurRad="2540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0" y="112217"/>
            <a:ext cx="1600615" cy="5886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94" y="5345763"/>
            <a:ext cx="1561301" cy="1256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67" y="4114799"/>
            <a:ext cx="3376429" cy="33764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4" y="0"/>
            <a:ext cx="12208934" cy="6858000"/>
          </a:xfrm>
          <a:prstGeom prst="rect">
            <a:avLst/>
          </a:prstGeom>
          <a:solidFill>
            <a:srgbClr val="C1E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21" y="-8467"/>
            <a:ext cx="1118235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5553075"/>
            <a:ext cx="12191999" cy="1304925"/>
          </a:xfrm>
          <a:prstGeom prst="rect">
            <a:avLst/>
          </a:prstGeom>
          <a:solidFill>
            <a:srgbClr val="3EAC9F"/>
          </a:solidFill>
          <a:ln>
            <a:noFill/>
          </a:ln>
          <a:effectLst>
            <a:outerShdw blurRad="2540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9" y="172896"/>
            <a:ext cx="1754539" cy="6452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67" y="3919917"/>
            <a:ext cx="3571312" cy="3571312"/>
          </a:xfrm>
          <a:prstGeom prst="rect">
            <a:avLst/>
          </a:prstGeom>
        </p:spPr>
      </p:pic>
      <p:sp>
        <p:nvSpPr>
          <p:cNvPr id="18" name="Text Box 33"/>
          <p:cNvSpPr txBox="1"/>
          <p:nvPr userDrawn="1"/>
        </p:nvSpPr>
        <p:spPr>
          <a:xfrm>
            <a:off x="8760185" y="213519"/>
            <a:ext cx="3671887" cy="8302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优翼八年级英语上（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RJ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            教学课件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94"/>
            <a:ext cx="12192000" cy="68604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8910" r="7255" b="97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94"/>
            <a:ext cx="12192000" cy="68604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4325"/>
            <a:ext cx="11582400" cy="6229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98" y="53836"/>
            <a:ext cx="1184395" cy="435575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04800" y="6543675"/>
            <a:ext cx="25226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600" dirty="0">
                <a:ln w="0"/>
                <a:solidFill>
                  <a:srgbClr val="3B8E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www.youyi100</a:t>
            </a:r>
            <a:endParaRPr lang="en-US" altLang="zh-CN" sz="1600" b="1" spc="600" dirty="0">
              <a:ln w="0"/>
              <a:solidFill>
                <a:srgbClr val="3B8E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>
          <a:xfrm>
            <a:off x="-1" y="6537653"/>
            <a:ext cx="12192001" cy="365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585" r="7255" b="91189"/>
          <a:stretch>
            <a:fillRect/>
          </a:stretch>
        </p:blipFill>
        <p:spPr>
          <a:xfrm>
            <a:off x="-2" y="-2611"/>
            <a:ext cx="12192000" cy="187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35" b="88620"/>
          <a:stretch>
            <a:fillRect/>
          </a:stretch>
        </p:blipFill>
        <p:spPr>
          <a:xfrm>
            <a:off x="2" y="-1"/>
            <a:ext cx="1698785" cy="885906"/>
          </a:xfrm>
          <a:custGeom>
            <a:avLst/>
            <a:gdLst>
              <a:gd name="connsiteX0" fmla="*/ 0 w 1698785"/>
              <a:gd name="connsiteY0" fmla="*/ 0 h 885906"/>
              <a:gd name="connsiteX1" fmla="*/ 1698785 w 1698785"/>
              <a:gd name="connsiteY1" fmla="*/ 0 h 885906"/>
              <a:gd name="connsiteX2" fmla="*/ 1696081 w 1698785"/>
              <a:gd name="connsiteY2" fmla="*/ 41543 h 885906"/>
              <a:gd name="connsiteX3" fmla="*/ 489962 w 1698785"/>
              <a:gd name="connsiteY3" fmla="*/ 885906 h 885906"/>
              <a:gd name="connsiteX4" fmla="*/ 18050 w 1698785"/>
              <a:gd name="connsiteY4" fmla="*/ 811995 h 885906"/>
              <a:gd name="connsiteX5" fmla="*/ 0 w 1698785"/>
              <a:gd name="connsiteY5" fmla="*/ 805250 h 88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785" h="885906">
                <a:moveTo>
                  <a:pt x="0" y="0"/>
                </a:moveTo>
                <a:lnTo>
                  <a:pt x="1698785" y="0"/>
                </a:lnTo>
                <a:lnTo>
                  <a:pt x="1696081" y="41543"/>
                </a:lnTo>
                <a:cubicBezTo>
                  <a:pt x="1633995" y="515809"/>
                  <a:pt x="1117692" y="885906"/>
                  <a:pt x="489962" y="885906"/>
                </a:cubicBezTo>
                <a:cubicBezTo>
                  <a:pt x="322568" y="885906"/>
                  <a:pt x="163097" y="859588"/>
                  <a:pt x="18050" y="811995"/>
                </a:cubicBezTo>
                <a:lnTo>
                  <a:pt x="0" y="80525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3" y="141971"/>
            <a:ext cx="1253739" cy="49432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6609282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9846310" y="6612255"/>
            <a:ext cx="2300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www.youyi100</a:t>
            </a:r>
            <a:endParaRPr lang="en-US" altLang="zh-CN" sz="1400" b="1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9083687" y="6537653"/>
            <a:ext cx="518523" cy="365955"/>
          </a:xfrm>
          <a:custGeom>
            <a:avLst/>
            <a:gdLst>
              <a:gd name="connsiteX0" fmla="*/ 438894 w 518523"/>
              <a:gd name="connsiteY0" fmla="*/ 0 h 307777"/>
              <a:gd name="connsiteX1" fmla="*/ 518523 w 518523"/>
              <a:gd name="connsiteY1" fmla="*/ 0 h 307777"/>
              <a:gd name="connsiteX2" fmla="*/ 79629 w 518523"/>
              <a:gd name="connsiteY2" fmla="*/ 307777 h 307777"/>
              <a:gd name="connsiteX3" fmla="*/ 0 w 518523"/>
              <a:gd name="connsiteY3" fmla="*/ 307777 h 307777"/>
              <a:gd name="connsiteX4" fmla="*/ 438894 w 518523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523" h="307777">
                <a:moveTo>
                  <a:pt x="438894" y="0"/>
                </a:moveTo>
                <a:lnTo>
                  <a:pt x="518523" y="0"/>
                </a:lnTo>
                <a:lnTo>
                  <a:pt x="79629" y="307777"/>
                </a:lnTo>
                <a:lnTo>
                  <a:pt x="0" y="307777"/>
                </a:lnTo>
                <a:lnTo>
                  <a:pt x="4388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9266568" y="6537653"/>
            <a:ext cx="518523" cy="365955"/>
          </a:xfrm>
          <a:custGeom>
            <a:avLst/>
            <a:gdLst>
              <a:gd name="connsiteX0" fmla="*/ 438894 w 518523"/>
              <a:gd name="connsiteY0" fmla="*/ 0 h 307777"/>
              <a:gd name="connsiteX1" fmla="*/ 518523 w 518523"/>
              <a:gd name="connsiteY1" fmla="*/ 0 h 307777"/>
              <a:gd name="connsiteX2" fmla="*/ 79628 w 518523"/>
              <a:gd name="connsiteY2" fmla="*/ 307777 h 307777"/>
              <a:gd name="connsiteX3" fmla="*/ 0 w 518523"/>
              <a:gd name="connsiteY3" fmla="*/ 307777 h 307777"/>
              <a:gd name="connsiteX4" fmla="*/ 438894 w 518523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523" h="307777">
                <a:moveTo>
                  <a:pt x="438894" y="0"/>
                </a:moveTo>
                <a:lnTo>
                  <a:pt x="518523" y="0"/>
                </a:lnTo>
                <a:lnTo>
                  <a:pt x="79628" y="307777"/>
                </a:lnTo>
                <a:lnTo>
                  <a:pt x="0" y="307777"/>
                </a:lnTo>
                <a:lnTo>
                  <a:pt x="4388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63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11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7.pn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8.jpeg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" Target="slide1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22.xml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3.png"/><Relationship Id="rId1" Type="http://schemas.openxmlformats.org/officeDocument/2006/relationships/tags" Target="../tags/tag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4.jpeg"/><Relationship Id="rId2" Type="http://schemas.openxmlformats.org/officeDocument/2006/relationships/image" Target="../media/image27.png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jpe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6816" y="855134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718733" y="916517"/>
            <a:ext cx="4906433" cy="748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265" b="1" i="0" u="none" strike="noStrike" kern="1200" cap="none" spc="0" normalizeH="0" baseline="0" noProof="0" dirty="0">
                <a:ln>
                  <a:noFill/>
                </a:ln>
                <a:solidFill>
                  <a:srgbClr val="45A7BB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优质教学资源合集</a:t>
            </a:r>
            <a:endParaRPr kumimoji="0" lang="zh-CN" altLang="en-US" sz="4265" b="1" i="0" u="none" strike="noStrike" kern="1200" cap="none" spc="0" normalizeH="0" baseline="0" noProof="0" dirty="0">
              <a:ln>
                <a:noFill/>
              </a:ln>
              <a:solidFill>
                <a:srgbClr val="45A7BB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700" y="1805517"/>
            <a:ext cx="6703484" cy="22275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优翼与一线教师联合编写，为各位老师提供优质的原创资源，内含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教学课件、教案、配套习题课件、原创模拟卷、课文朗读音视频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等资料。</a:t>
            </a:r>
            <a:endParaRPr kumimoji="0" lang="zh-CN" altLang="en-US" sz="26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4167505" y="4440555"/>
            <a:ext cx="2005330" cy="9118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琥珀" panose="02010800040101010101" charset="-122"/>
                <a:ea typeface="华文琥珀" panose="02010800040101010101" charset="-122"/>
                <a:cs typeface="+mn-cs"/>
              </a:rPr>
              <a:t>实时更新！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琥珀" panose="02010800040101010101" charset="-122"/>
              <a:ea typeface="华文琥珀" panose="020108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琥珀" panose="02010800040101010101" charset="-122"/>
                <a:ea typeface="华文琥珀" panose="02010800040101010101" charset="-122"/>
                <a:cs typeface="+mn-cs"/>
              </a:rPr>
              <a:t>扫码关注！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琥珀" panose="02010800040101010101" charset="-122"/>
              <a:ea typeface="华文琥珀" panose="02010800040101010101" charset="-122"/>
              <a:cs typeface="+mn-cs"/>
            </a:endParaRPr>
          </a:p>
        </p:txBody>
      </p:sp>
      <p:pic>
        <p:nvPicPr>
          <p:cNvPr id="6" name="图片 8" descr="21秋时习之（RJ八英）封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066" y="3310467"/>
            <a:ext cx="1416049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9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00" y="3373967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3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933" y="3517901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6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41" y="3657389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1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166" y="960967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2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6216" y="1071034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0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749" y="884767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382" y="1003301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016" y="1121834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 descr="21秋时习之（RJ八英）封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116" y="3409951"/>
            <a:ext cx="1413933" cy="18732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云形 15"/>
          <p:cNvSpPr/>
          <p:nvPr/>
        </p:nvSpPr>
        <p:spPr>
          <a:xfrm>
            <a:off x="6151033" y="5145617"/>
            <a:ext cx="1526117" cy="929217"/>
          </a:xfrm>
          <a:prstGeom prst="cloud">
            <a:avLst/>
          </a:prstGeom>
          <a:solidFill>
            <a:schemeClr val="bg1"/>
          </a:solidFill>
          <a:ln w="12700">
            <a:solidFill>
              <a:srgbClr val="3EAC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65333" y="5283200"/>
            <a:ext cx="1255184" cy="6661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735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原创</a:t>
            </a:r>
            <a:endParaRPr kumimoji="0" lang="zh-CN" altLang="en-US" sz="3735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9" y="172896"/>
            <a:ext cx="1474895" cy="542409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1718733" y="1664547"/>
            <a:ext cx="4454102" cy="0"/>
          </a:xfrm>
          <a:prstGeom prst="line">
            <a:avLst/>
          </a:prstGeom>
          <a:ln w="38100">
            <a:solidFill>
              <a:srgbClr val="45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" descr="Cache_4a963a7e96e664ee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9998" y="4174066"/>
            <a:ext cx="1966383" cy="196638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3743325" y="-79375"/>
            <a:ext cx="5059045" cy="1248410"/>
            <a:chOff x="5102" y="73"/>
            <a:chExt cx="7967" cy="196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451" y="670"/>
              <a:ext cx="6619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" y="73"/>
              <a:ext cx="2120" cy="1966"/>
            </a:xfrm>
            <a:prstGeom prst="rect">
              <a:avLst/>
            </a:prstGeom>
          </p:spPr>
        </p:pic>
        <p:sp>
          <p:nvSpPr>
            <p:cNvPr id="4" name="文本框 4101"/>
            <p:cNvSpPr txBox="1"/>
            <p:nvPr/>
          </p:nvSpPr>
          <p:spPr bwMode="auto">
            <a:xfrm>
              <a:off x="6700" y="634"/>
              <a:ext cx="6326" cy="12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1" u="none" strike="noStrike" kern="1200" normalizeH="0" baseline="0" noProof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2C8885"/>
                  </a:solidFill>
                  <a:effectLst>
                    <a:outerShdw blurRad="12700" dist="38100" dir="2700000" algn="tl" rotWithShape="0">
                      <a:srgbClr val="7FBFC2"/>
                    </a:outerShdw>
                  </a:effectLst>
                  <a:uLnTx/>
                  <a:uFillTx/>
                  <a:latin typeface="Aharoni" panose="02010803020104030203" charset="0"/>
                  <a:ea typeface="幼圆" panose="02010509060101010101" pitchFamily="49" charset="-122"/>
                  <a:cs typeface="Aharoni" panose="02010803020104030203" charset="0"/>
                  <a:sym typeface="宋体" panose="02010600030101010101" pitchFamily="2" charset="-122"/>
                </a:rPr>
                <a:t>While-reading</a:t>
              </a:r>
              <a:endPara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09570" name="Text Box 25"/>
          <p:cNvSpPr txBox="1"/>
          <p:nvPr/>
        </p:nvSpPr>
        <p:spPr>
          <a:xfrm>
            <a:off x="215900" y="3240088"/>
            <a:ext cx="1503363" cy="485775"/>
          </a:xfrm>
          <a:prstGeom prst="rect">
            <a:avLst/>
          </a:prstGeom>
          <a:solidFill>
            <a:srgbClr val="92D050">
              <a:alpha val="56862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 .1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571" name="Text Box 26"/>
          <p:cNvSpPr txBox="1"/>
          <p:nvPr/>
        </p:nvSpPr>
        <p:spPr>
          <a:xfrm>
            <a:off x="215900" y="4046538"/>
            <a:ext cx="1504950" cy="544512"/>
          </a:xfrm>
          <a:prstGeom prst="rect">
            <a:avLst/>
          </a:prstGeom>
          <a:solidFill>
            <a:srgbClr val="92D050">
              <a:alpha val="52940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Para. 2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572" name="Text Box 27"/>
          <p:cNvSpPr txBox="1"/>
          <p:nvPr/>
        </p:nvSpPr>
        <p:spPr>
          <a:xfrm>
            <a:off x="215900" y="4911725"/>
            <a:ext cx="1503363" cy="587375"/>
          </a:xfrm>
          <a:prstGeom prst="rect">
            <a:avLst/>
          </a:prstGeom>
          <a:solidFill>
            <a:srgbClr val="92D050">
              <a:alpha val="54117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Para. 3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573" name="文本框 12291"/>
          <p:cNvSpPr txBox="1"/>
          <p:nvPr/>
        </p:nvSpPr>
        <p:spPr>
          <a:xfrm>
            <a:off x="137478" y="1797685"/>
            <a:ext cx="12190412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-357505">
              <a:buClr>
                <a:schemeClr val="accent1"/>
              </a:buClr>
              <a:buSzPct val="80000"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Skim the article and match each paragraph with the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main ideas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74" name="文本框 6"/>
          <p:cNvSpPr txBox="1"/>
          <p:nvPr/>
        </p:nvSpPr>
        <p:spPr>
          <a:xfrm>
            <a:off x="109538" y="1109663"/>
            <a:ext cx="8450262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514350" indent="-51435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C00000"/>
                </a:solidFill>
                <a:latin typeface="Comic Sans MS" panose="030F0702030302020204" pitchFamily="66" charset="0"/>
                <a:ea typeface="微软雅黑" panose="020B0503020204020204" charset="-122"/>
                <a:sym typeface="微软雅黑" panose="020B0503020204020204" charset="-122"/>
              </a:rPr>
              <a:t>skimming and matching</a:t>
            </a:r>
            <a:endParaRPr lang="en-US" altLang="zh-CN" sz="3600" b="1" dirty="0">
              <a:solidFill>
                <a:srgbClr val="C00000"/>
              </a:solidFill>
              <a:latin typeface="Comic Sans MS" panose="030F0702030302020204" pitchFamily="66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9575" name="文本框 5"/>
          <p:cNvSpPr txBox="1"/>
          <p:nvPr/>
        </p:nvSpPr>
        <p:spPr>
          <a:xfrm>
            <a:off x="4198938" y="3795078"/>
            <a:ext cx="7143750" cy="10763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b. Talent shows are getting more and  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popular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76" name="文本框 6"/>
          <p:cNvSpPr txBox="1"/>
          <p:nvPr/>
        </p:nvSpPr>
        <p:spPr>
          <a:xfrm>
            <a:off x="4198938" y="5289550"/>
            <a:ext cx="7143750" cy="58356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c. Talent shows’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common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features(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特点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). 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77" name="文本框 7"/>
          <p:cNvSpPr txBox="1"/>
          <p:nvPr/>
        </p:nvSpPr>
        <p:spPr>
          <a:xfrm>
            <a:off x="4198938" y="2760028"/>
            <a:ext cx="7143750" cy="58356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a.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Different ideas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about talent shows.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174" name="直接连接符 134173"/>
          <p:cNvSpPr/>
          <p:nvPr/>
        </p:nvSpPr>
        <p:spPr>
          <a:xfrm>
            <a:off x="1720850" y="3540125"/>
            <a:ext cx="2478088" cy="11652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175" name="直接连接符 134174"/>
          <p:cNvSpPr/>
          <p:nvPr/>
        </p:nvSpPr>
        <p:spPr>
          <a:xfrm>
            <a:off x="1720850" y="4413250"/>
            <a:ext cx="2478088" cy="1227138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176" name="直接连接符 134175"/>
          <p:cNvSpPr/>
          <p:nvPr/>
        </p:nvSpPr>
        <p:spPr>
          <a:xfrm flipV="1">
            <a:off x="1720850" y="3048000"/>
            <a:ext cx="2478088" cy="224155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Section B 2b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4475" y="54991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1231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3" name="文本框 6"/>
          <p:cNvSpPr txBox="1"/>
          <p:nvPr/>
        </p:nvSpPr>
        <p:spPr>
          <a:xfrm>
            <a:off x="592455" y="719773"/>
            <a:ext cx="8450263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514350" indent="-51435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C00000"/>
                </a:solidFill>
                <a:latin typeface="Comic Sans MS" panose="030F0702030302020204" pitchFamily="66" charset="0"/>
                <a:ea typeface="微软雅黑" panose="020B0503020204020204" charset="-122"/>
                <a:sym typeface="微软雅黑" panose="020B0503020204020204" charset="-122"/>
              </a:rPr>
              <a:t>scanning and answering</a:t>
            </a:r>
            <a:endParaRPr lang="en-US" altLang="zh-CN" sz="3600" b="1" dirty="0">
              <a:solidFill>
                <a:srgbClr val="C00000"/>
              </a:solidFill>
              <a:latin typeface="Comic Sans MS" panose="030F0702030302020204" pitchFamily="66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0594" name="Text Box 25"/>
          <p:cNvSpPr txBox="1"/>
          <p:nvPr/>
        </p:nvSpPr>
        <p:spPr>
          <a:xfrm>
            <a:off x="625793" y="3010535"/>
            <a:ext cx="1503362" cy="485775"/>
          </a:xfrm>
          <a:prstGeom prst="rect">
            <a:avLst/>
          </a:prstGeom>
          <a:solidFill>
            <a:srgbClr val="92D050">
              <a:alpha val="56862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 .1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2341" name="文本框 142340"/>
          <p:cNvSpPr txBox="1"/>
          <p:nvPr/>
        </p:nvSpPr>
        <p:spPr>
          <a:xfrm>
            <a:off x="2931160" y="1727835"/>
            <a:ext cx="8531225" cy="583565"/>
          </a:xfrm>
          <a:prstGeom prst="rect">
            <a:avLst/>
          </a:prstGeom>
          <a:noFill/>
          <a:ln w="25400" cap="flat" cmpd="sng">
            <a:solidFill>
              <a:srgbClr val="9933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1.Which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three talent shows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are mentioned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提及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2" name="文本框 142341"/>
          <p:cNvSpPr txBox="1"/>
          <p:nvPr/>
        </p:nvSpPr>
        <p:spPr>
          <a:xfrm>
            <a:off x="3054985" y="2435860"/>
            <a:ext cx="6273800" cy="1568450"/>
          </a:xfrm>
          <a:prstGeom prst="rect">
            <a:avLst/>
          </a:prstGeom>
          <a:noFill/>
          <a:ln w="25400" cap="flat" cmpd="sng">
            <a:solidFill>
              <a:srgbClr val="99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US" altLang="zh-CN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American Idol  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美国偶像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3200" b="1" i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American's Got Talent  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美国达人秀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3200" b="1" i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China's Got talent  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中国达人秀</a:t>
            </a:r>
            <a:r>
              <a:rPr lang="en-US" altLang="zh-CN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endParaRPr lang="en-US" altLang="zh-CN" sz="3200" b="1" i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2343" name="文本框 142342"/>
          <p:cNvSpPr txBox="1"/>
          <p:nvPr/>
        </p:nvSpPr>
        <p:spPr>
          <a:xfrm>
            <a:off x="2856230" y="4205923"/>
            <a:ext cx="7172325" cy="582612"/>
          </a:xfrm>
          <a:prstGeom prst="rect">
            <a:avLst/>
          </a:prstGeom>
          <a:noFill/>
          <a:ln w="25400" cap="flat" cmpd="sng">
            <a:solidFill>
              <a:srgbClr val="993366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buSzTx/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32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. 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How</a:t>
            </a:r>
            <a:r>
              <a:rPr lang="en-US" altLang="zh-CN" sz="32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are talent shows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getting</a:t>
            </a: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now?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4" name="文本框 142343"/>
          <p:cNvSpPr txBox="1"/>
          <p:nvPr/>
        </p:nvSpPr>
        <p:spPr>
          <a:xfrm>
            <a:off x="3126105" y="4956810"/>
            <a:ext cx="8094980" cy="583565"/>
          </a:xfrm>
          <a:prstGeom prst="rect">
            <a:avLst/>
          </a:prstGeom>
          <a:noFill/>
          <a:ln w="25400" cap="flat" cmpd="sng">
            <a:solidFill>
              <a:srgbClr val="99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They are getting m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ore and more popular.</a:t>
            </a:r>
            <a:endParaRPr lang="en-US" alt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2347" name="左大括号 6"/>
          <p:cNvSpPr/>
          <p:nvPr/>
        </p:nvSpPr>
        <p:spPr bwMode="auto">
          <a:xfrm>
            <a:off x="2138680" y="2007235"/>
            <a:ext cx="688975" cy="2505075"/>
          </a:xfrm>
          <a:prstGeom prst="leftBrace">
            <a:avLst>
              <a:gd name="adj1" fmla="val 0"/>
              <a:gd name="adj2" fmla="val 50000"/>
            </a:avLst>
          </a:prstGeom>
          <a:noFill/>
          <a:ln w="38100">
            <a:solidFill>
              <a:srgbClr val="993366"/>
            </a:solidFill>
            <a:rou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2" grpId="0" bldLvl="0" animBg="1"/>
      <p:bldP spid="14234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452041" y="14561"/>
            <a:ext cx="4639155" cy="1248528"/>
            <a:chOff x="4999" y="258"/>
            <a:chExt cx="7306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5504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文本框 4101"/>
          <p:cNvSpPr txBox="1"/>
          <p:nvPr/>
        </p:nvSpPr>
        <p:spPr bwMode="auto">
          <a:xfrm>
            <a:off x="4487545" y="372110"/>
            <a:ext cx="357441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Presentation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15719" name="TextBox 4"/>
          <p:cNvSpPr txBox="1"/>
          <p:nvPr/>
        </p:nvSpPr>
        <p:spPr>
          <a:xfrm>
            <a:off x="3533775" y="1723390"/>
            <a:ext cx="8443913" cy="45231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Who’s Got Talent?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Everyone is good at something, but some people are truly talented.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It’s always interesting to watch other people show their talents. 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Talent shows are getting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and more popular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First, there were shows like </a:t>
            </a:r>
            <a:r>
              <a:rPr lang="en-US" altLang="zh-CN" sz="3200" b="1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American Idol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</a:t>
            </a:r>
            <a:r>
              <a:rPr lang="en-US" altLang="zh-CN" sz="3200" b="1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American’s Got Talent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Now, there are similar shows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around the world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such as </a:t>
            </a:r>
            <a:r>
              <a:rPr lang="en-US" altLang="zh-CN" sz="3200" b="1" i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China's Got Talent.</a:t>
            </a:r>
            <a:endParaRPr lang="en-US" altLang="zh-CN" sz="3200" b="1" i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5720" name="Picture 2" descr="G:\resource\U4\jpg\U4B2b.jpg"/>
          <p:cNvPicPr>
            <a:picLocks noChangeAspect="1"/>
          </p:cNvPicPr>
          <p:nvPr/>
        </p:nvPicPr>
        <p:blipFill>
          <a:blip r:embed="rId3"/>
          <a:srcRect l="26288" r="26854"/>
          <a:stretch>
            <a:fillRect/>
          </a:stretch>
        </p:blipFill>
        <p:spPr>
          <a:xfrm>
            <a:off x="412750" y="2205038"/>
            <a:ext cx="2955925" cy="3665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7381875" y="4340225"/>
            <a:ext cx="2500313" cy="542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3463" y="4826000"/>
            <a:ext cx="3913188" cy="542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10688" y="5327650"/>
            <a:ext cx="2125663" cy="542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29025" y="5813425"/>
            <a:ext cx="1184275" cy="542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8"/>
          <p:cNvGrpSpPr/>
          <p:nvPr/>
        </p:nvGrpSpPr>
        <p:grpSpPr>
          <a:xfrm>
            <a:off x="319088" y="1140460"/>
            <a:ext cx="792162" cy="644525"/>
            <a:chOff x="467544" y="1043256"/>
            <a:chExt cx="791319" cy="646431"/>
          </a:xfrm>
        </p:grpSpPr>
        <p:sp>
          <p:nvSpPr>
            <p:cNvPr id="3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文本框 10"/>
            <p:cNvSpPr txBox="1"/>
            <p:nvPr/>
          </p:nvSpPr>
          <p:spPr>
            <a:xfrm>
              <a:off x="467544" y="1043256"/>
              <a:ext cx="791319" cy="6464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2b</a:t>
              </a:r>
              <a:endParaRPr lang="zh-CN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TextBox 3"/>
          <p:cNvSpPr txBox="1"/>
          <p:nvPr/>
        </p:nvSpPr>
        <p:spPr>
          <a:xfrm>
            <a:off x="1083310" y="1161415"/>
            <a:ext cx="29362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Paragraph 1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6" grpId="1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12"/>
          <p:cNvSpPr>
            <a:spLocks noChangeArrowheads="1"/>
          </p:cNvSpPr>
          <p:nvPr/>
        </p:nvSpPr>
        <p:spPr bwMode="auto">
          <a:xfrm>
            <a:off x="2063750" y="621030"/>
            <a:ext cx="4363720" cy="7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eview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phrases.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20825" y="1559968"/>
            <a:ext cx="8101013" cy="22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1. </a:t>
            </a:r>
            <a:r>
              <a:rPr kumimoji="1" lang="zh-CN" altLang="en-US" dirty="0"/>
              <a:t>有相同特征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2. </a:t>
            </a:r>
            <a:r>
              <a:rPr kumimoji="1" lang="zh-CN" altLang="en-US" dirty="0"/>
              <a:t>各种各样的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3. </a:t>
            </a:r>
            <a:r>
              <a:rPr kumimoji="1" lang="zh-CN" altLang="en-US" dirty="0"/>
              <a:t>由</a:t>
            </a:r>
            <a:r>
              <a:rPr kumimoji="1" lang="en-US" altLang="zh-CN" dirty="0">
                <a:latin typeface="宋体" panose="02010600030101010101" pitchFamily="2" charset="-122"/>
              </a:rPr>
              <a:t>……</a:t>
            </a:r>
            <a:r>
              <a:rPr kumimoji="1" lang="zh-CN" altLang="en-US" dirty="0"/>
              <a:t>决定</a:t>
            </a:r>
            <a:r>
              <a:rPr kumimoji="1" lang="en-US" altLang="zh-CN" dirty="0"/>
              <a:t>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4. </a:t>
            </a:r>
            <a:r>
              <a:rPr kumimoji="1" lang="zh-CN" altLang="en-US" dirty="0"/>
              <a:t>发挥作用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214094" y="1555932"/>
            <a:ext cx="410527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have … in common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885122" y="2082479"/>
            <a:ext cx="304165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all kinds of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126267" y="2624507"/>
            <a:ext cx="1841941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 up to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947518" y="3154429"/>
            <a:ext cx="263842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play a role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920825" y="3717032"/>
            <a:ext cx="8208963" cy="22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5. </a:t>
            </a:r>
            <a:r>
              <a:rPr kumimoji="1" lang="zh-CN" altLang="en-US" dirty="0"/>
              <a:t>编造        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6. </a:t>
            </a:r>
            <a:r>
              <a:rPr kumimoji="1" lang="zh-CN" altLang="en-US" dirty="0"/>
              <a:t>例如        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7. </a:t>
            </a:r>
            <a:r>
              <a:rPr kumimoji="1" lang="zh-CN" altLang="en-US" dirty="0"/>
              <a:t>认真对待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8. </a:t>
            </a:r>
            <a:r>
              <a:rPr kumimoji="1" lang="zh-CN" altLang="en-US" dirty="0"/>
              <a:t>给某人某物   </a:t>
            </a:r>
            <a:r>
              <a:rPr kumimoji="1" lang="en-US" altLang="zh-CN" dirty="0" smtClean="0"/>
              <a:t>_______________________ </a:t>
            </a:r>
            <a:endParaRPr kumimoji="1" lang="en-US" altLang="zh-CN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899183" y="4219930"/>
            <a:ext cx="3671887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447928" y="4768988"/>
            <a:ext cx="3347541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take … seriously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710928" y="5322010"/>
            <a:ext cx="525621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give sb. </a:t>
            </a:r>
            <a:r>
              <a:rPr lang="en-US" altLang="zh-CN" dirty="0" err="1">
                <a:solidFill>
                  <a:srgbClr val="FF0000"/>
                </a:solidFill>
                <a:cs typeface="Times New Roman" panose="02020603050405020304" pitchFamily="18" charset="0"/>
              </a:rPr>
              <a:t>sth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 /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give </a:t>
            </a:r>
            <a:r>
              <a:rPr lang="en-US" altLang="zh-CN" dirty="0" err="1">
                <a:solidFill>
                  <a:srgbClr val="FF0000"/>
                </a:solidFill>
                <a:cs typeface="Times New Roman" panose="02020603050405020304" pitchFamily="18" charset="0"/>
              </a:rPr>
              <a:t>sth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. to sb.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114999" y="3699432"/>
            <a:ext cx="230346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make up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9810" name="组合 8"/>
          <p:cNvGrpSpPr/>
          <p:nvPr/>
        </p:nvGrpSpPr>
        <p:grpSpPr>
          <a:xfrm>
            <a:off x="464185" y="837565"/>
            <a:ext cx="792163" cy="646113"/>
            <a:chOff x="467544" y="1043256"/>
            <a:chExt cx="791319" cy="645795"/>
          </a:xfrm>
        </p:grpSpPr>
        <p:sp>
          <p:nvSpPr>
            <p:cNvPr id="119811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12" name="文本框 10"/>
            <p:cNvSpPr txBox="1"/>
            <p:nvPr/>
          </p:nvSpPr>
          <p:spPr>
            <a:xfrm>
              <a:off x="467544" y="1043256"/>
              <a:ext cx="791319" cy="6457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2c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9813" name="矩形 18438"/>
          <p:cNvSpPr/>
          <p:nvPr/>
        </p:nvSpPr>
        <p:spPr>
          <a:xfrm>
            <a:off x="1216025" y="915988"/>
            <a:ext cx="10055225" cy="5340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8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Read the </a:t>
            </a:r>
            <a:r>
              <a:rPr lang="en-US" altLang="zh-CN" sz="36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paragraph 2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answer the questions. 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814" name="矩形 18433"/>
          <p:cNvSpPr/>
          <p:nvPr/>
        </p:nvSpPr>
        <p:spPr>
          <a:xfrm>
            <a:off x="900113" y="1708150"/>
            <a:ext cx="9267825" cy="363474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What do </a:t>
            </a:r>
            <a:r>
              <a:rPr lang="en-US" altLang="zh-CN" sz="32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talent shows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have in common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 Who </a:t>
            </a: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decides the winner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__________________________________________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40" name="文本框 18439"/>
          <p:cNvSpPr txBox="1"/>
          <p:nvPr/>
        </p:nvSpPr>
        <p:spPr>
          <a:xfrm>
            <a:off x="1256030" y="2181225"/>
            <a:ext cx="9197975" cy="17703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They try to look for the best singers, the most talented dancers, the most exciting magicians, the funniest actors and so on.All kinds of people join these shows.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41" name="文本框 18440"/>
          <p:cNvSpPr txBox="1"/>
          <p:nvPr/>
        </p:nvSpPr>
        <p:spPr>
          <a:xfrm>
            <a:off x="1410970" y="4696460"/>
            <a:ext cx="9958705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People who watch the show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decide the winner.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That’s up to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you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decide. When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people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watch the show, they usually play a role in deciding the winner.)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65363" y="4711700"/>
            <a:ext cx="1687513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  <p:bldP spid="18441" grpId="0"/>
      <p:bldP spid="7" grpId="0" bldLvl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7" name="TextBox 3"/>
          <p:cNvSpPr txBox="1"/>
          <p:nvPr/>
        </p:nvSpPr>
        <p:spPr>
          <a:xfrm>
            <a:off x="612775" y="842963"/>
            <a:ext cx="11172825" cy="45704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these shows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have 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one thing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common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They try to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look for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 best singers, the most talented dancers, the most exciting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magicians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the funniest actors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so on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kinds of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people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join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these shows. But who can play the piano the best or sing the most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beautifully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 That’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up to you to decide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When people watch the show, they usually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play a role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deciding the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winner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And the winner always gets a very good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prize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TextBox 3"/>
          <p:cNvSpPr txBox="1"/>
          <p:nvPr>
            <p:custDataLst>
              <p:tags r:id="rId1"/>
            </p:custDataLst>
          </p:nvPr>
        </p:nvSpPr>
        <p:spPr>
          <a:xfrm>
            <a:off x="1687195" y="299085"/>
            <a:ext cx="29362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Paragraph 2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3" name="矩形 19457"/>
          <p:cNvSpPr/>
          <p:nvPr/>
        </p:nvSpPr>
        <p:spPr>
          <a:xfrm>
            <a:off x="884238" y="754063"/>
            <a:ext cx="10590212" cy="521081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en-US" altLang="zh-CN" sz="32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Why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do some people </a:t>
            </a:r>
            <a:r>
              <a:rPr lang="en-US" altLang="zh-CN" sz="32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 like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these shows?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 </a:t>
            </a:r>
            <a:r>
              <a:rPr lang="en-US" altLang="zh-CN" sz="32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Why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do some people </a:t>
            </a:r>
            <a:r>
              <a:rPr lang="en-US" altLang="zh-CN" sz="32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like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these shows?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5. </a:t>
            </a: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What do you think of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these shows?(</a:t>
            </a:r>
            <a:r>
              <a:rPr lang="zh-CN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开放题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)(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观点可同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3/4)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2" name="文本框 19461"/>
          <p:cNvSpPr txBox="1"/>
          <p:nvPr/>
        </p:nvSpPr>
        <p:spPr>
          <a:xfrm>
            <a:off x="1249363" y="1368425"/>
            <a:ext cx="9190037" cy="1371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Because they think that the lives of the 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performers are made up.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3" name="文本框 19462"/>
          <p:cNvSpPr txBox="1"/>
          <p:nvPr/>
        </p:nvSpPr>
        <p:spPr>
          <a:xfrm>
            <a:off x="1297305" y="3311525"/>
            <a:ext cx="9568815" cy="1370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Because these shows are fun to watch and give people a way to make people’s dreams come true.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18440"/>
          <p:cNvSpPr txBox="1"/>
          <p:nvPr/>
        </p:nvSpPr>
        <p:spPr>
          <a:xfrm>
            <a:off x="1520825" y="5300663"/>
            <a:ext cx="5981700" cy="5826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They are fun to watch.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9810" name="组合 8"/>
          <p:cNvGrpSpPr/>
          <p:nvPr/>
        </p:nvGrpSpPr>
        <p:grpSpPr>
          <a:xfrm>
            <a:off x="1718310" y="198755"/>
            <a:ext cx="792163" cy="646113"/>
            <a:chOff x="467544" y="1043256"/>
            <a:chExt cx="791319" cy="645795"/>
          </a:xfrm>
        </p:grpSpPr>
        <p:sp>
          <p:nvSpPr>
            <p:cNvPr id="119811" name="椭圆 9"/>
            <p:cNvSpPr/>
            <p:nvPr>
              <p:custDataLst>
                <p:tags r:id="rId1"/>
              </p:custDataLst>
            </p:nvPr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12" name="文本框 10"/>
            <p:cNvSpPr txBox="1"/>
            <p:nvPr>
              <p:custDataLst>
                <p:tags r:id="rId2"/>
              </p:custDataLst>
            </p:nvPr>
          </p:nvSpPr>
          <p:spPr>
            <a:xfrm>
              <a:off x="467544" y="1043256"/>
              <a:ext cx="791319" cy="6457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2c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9813" name="矩形 18438"/>
          <p:cNvSpPr/>
          <p:nvPr>
            <p:custDataLst>
              <p:tags r:id="rId3"/>
            </p:custDataLst>
          </p:nvPr>
        </p:nvSpPr>
        <p:spPr>
          <a:xfrm>
            <a:off x="2470785" y="228600"/>
            <a:ext cx="9720580" cy="534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8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Read the </a:t>
            </a:r>
            <a:r>
              <a:rPr lang="en-US" altLang="zh-CN" sz="36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paragraph 3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answer the questions. 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/>
      <p:bldP spid="1946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5" name="TextBox 3"/>
          <p:cNvSpPr txBox="1"/>
          <p:nvPr/>
        </p:nvSpPr>
        <p:spPr>
          <a:xfrm>
            <a:off x="615950" y="981075"/>
            <a:ext cx="10977563" cy="4573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However,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 everybody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enjoys watching these shows. Some think that the lives of the performers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are made up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example,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some people say they are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poor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farmers, but in fact they are just actors. However, if you don’t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take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these shows too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seriously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they are fun to watch. And one great thing about them is that they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give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people a way to make their dreams come true.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TextBox 3"/>
          <p:cNvSpPr txBox="1"/>
          <p:nvPr>
            <p:custDataLst>
              <p:tags r:id="rId1"/>
            </p:custDataLst>
          </p:nvPr>
        </p:nvSpPr>
        <p:spPr>
          <a:xfrm>
            <a:off x="1687195" y="299085"/>
            <a:ext cx="29362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Paragraph 3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微信图片_202310200958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" y="1130300"/>
            <a:ext cx="11957685" cy="5332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44650" y="231140"/>
            <a:ext cx="525780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Retell the passage</a:t>
            </a:r>
            <a:endParaRPr lang="en-US" altLang="zh-CN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839710" y="2014220"/>
            <a:ext cx="34048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and more popular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745355" y="2908300"/>
            <a:ext cx="43154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most talented dancers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80280" y="3566795"/>
            <a:ext cx="34048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kinds of people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7896225" y="5711825"/>
            <a:ext cx="37795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 make their dreams come true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9693910" y="4418965"/>
            <a:ext cx="24688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very good prize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765"/>
          <a:stretch>
            <a:fillRect/>
          </a:stretch>
        </p:blipFill>
        <p:spPr>
          <a:xfrm>
            <a:off x="5248910" y="15875"/>
            <a:ext cx="6824980" cy="685736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13347" y="2768863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825115" y="3056895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113147" y="3344927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89211" y="3920991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057363" y="3920991"/>
            <a:ext cx="13681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1225671" y="2768863"/>
            <a:ext cx="4878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97323" y="3056895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858" name="组合 8"/>
          <p:cNvGrpSpPr/>
          <p:nvPr/>
        </p:nvGrpSpPr>
        <p:grpSpPr>
          <a:xfrm>
            <a:off x="236219" y="82867"/>
            <a:ext cx="792163" cy="646112"/>
            <a:chOff x="457394" y="1028657"/>
            <a:chExt cx="791319" cy="645795"/>
          </a:xfrm>
        </p:grpSpPr>
        <p:sp>
          <p:nvSpPr>
            <p:cNvPr id="121859" name="椭圆 9"/>
            <p:cNvSpPr/>
            <p:nvPr>
              <p:custDataLst>
                <p:tags r:id="rId2"/>
              </p:custDataLst>
            </p:nvPr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60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457394" y="1028657"/>
              <a:ext cx="791319" cy="6457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2d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1861" name="TextBox 3"/>
          <p:cNvSpPr txBox="1"/>
          <p:nvPr>
            <p:custDataLst>
              <p:tags r:id="rId4"/>
            </p:custDataLst>
          </p:nvPr>
        </p:nvSpPr>
        <p:spPr>
          <a:xfrm>
            <a:off x="859155" y="15875"/>
            <a:ext cx="467614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Underline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all the superlatives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the passage. Then write 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sentences using at least 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four of them.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1864" name="文本框 6"/>
          <p:cNvSpPr txBox="1"/>
          <p:nvPr>
            <p:custDataLst>
              <p:tags r:id="rId5"/>
            </p:custDataLst>
          </p:nvPr>
        </p:nvSpPr>
        <p:spPr>
          <a:xfrm>
            <a:off x="135573" y="1606550"/>
            <a:ext cx="6748462" cy="2399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best singer: In my class, Tom is the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best singer because he can sing fast songs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very well.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>
              <a:lnSpc>
                <a:spcPts val="4500"/>
              </a:lnSpc>
              <a:buFont typeface="Arial" panose="020B0604020202020204" pitchFamily="34" charset="0"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/>
          <p:nvPr/>
        </p:nvSpPr>
        <p:spPr>
          <a:xfrm>
            <a:off x="4752975" y="3156585"/>
            <a:ext cx="3258185" cy="76009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000" i="0" u="none" strike="noStrike" kern="1200" cap="none" spc="0" normalizeH="0" baseline="0" noProof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八年级（上）</a:t>
            </a:r>
            <a:endParaRPr kumimoji="0" lang="zh-CN" altLang="zh-CN" sz="400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9178" y="1348740"/>
            <a:ext cx="10140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7200" b="1" i="0" u="none" strike="noStrike" kern="1200" normalizeH="0" baseline="0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优翼英语教学课件（</a:t>
            </a:r>
            <a:r>
              <a:rPr lang="en-US" altLang="zh-CN" sz="7200" b="1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RJ</a:t>
            </a:r>
            <a:r>
              <a:rPr kumimoji="0" lang="zh-CN" altLang="en-US" sz="7200" b="1" i="0" u="none" strike="noStrike" kern="1200" normalizeH="0" baseline="0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7200" b="1" i="0" u="none" strike="noStrike" kern="1200" normalizeH="0" baseline="0" noProof="0" dirty="0">
              <a:ln w="0"/>
              <a:effectLst>
                <a:glow>
                  <a:schemeClr val="bg1"/>
                </a:glo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67" y="3727689"/>
            <a:ext cx="3532729" cy="4321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291" y="3049897"/>
            <a:ext cx="1120021" cy="1069389"/>
          </a:xfrm>
          <a:prstGeom prst="rect">
            <a:avLst/>
          </a:prstGeom>
        </p:spPr>
      </p:pic>
      <p:pic>
        <p:nvPicPr>
          <p:cNvPr id="5" name="图片 4" descr="58dd6a3ea612b_610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80880" y="5527675"/>
            <a:ext cx="2370455" cy="1143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35505" y="965200"/>
            <a:ext cx="928116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most talented:</a:t>
            </a:r>
            <a:r>
              <a:rPr lang="en-US" altLang="zh-CN" b="1" dirty="0"/>
              <a:t> </a:t>
            </a:r>
            <a:endParaRPr lang="en-US" altLang="zh-CN" b="1" dirty="0"/>
          </a:p>
          <a:p>
            <a:pPr eaLnBrk="1" hangingPunct="1"/>
            <a:r>
              <a:rPr lang="en-US" altLang="zh-CN" b="1" dirty="0"/>
              <a:t>Jay Zhou is the most talented singer because he created many songs.</a:t>
            </a:r>
            <a:endParaRPr lang="en-US" altLang="zh-CN" b="1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172335" y="2314575"/>
            <a:ext cx="988441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most exciting:</a:t>
            </a:r>
            <a:r>
              <a:rPr lang="en-US" altLang="zh-CN" b="1" dirty="0"/>
              <a:t> </a:t>
            </a:r>
            <a:endParaRPr lang="en-US" altLang="zh-CN" b="1" dirty="0"/>
          </a:p>
          <a:p>
            <a:pPr eaLnBrk="1" hangingPunct="1"/>
            <a:r>
              <a:rPr lang="en-US" altLang="zh-CN" b="1" dirty="0"/>
              <a:t>Jack is the most exciting magician in this school talent show, because he made a rabbit disappear</a:t>
            </a:r>
            <a:r>
              <a:rPr lang="zh-CN" altLang="en-US" b="1" dirty="0"/>
              <a:t>（消失）</a:t>
            </a:r>
            <a:r>
              <a:rPr lang="en-US" altLang="zh-CN" b="1" dirty="0"/>
              <a:t>.</a:t>
            </a:r>
            <a:endParaRPr lang="en-US" altLang="zh-CN" b="1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186940" y="3683000"/>
            <a:ext cx="922909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funniest:</a:t>
            </a:r>
            <a:r>
              <a:rPr lang="en-US" altLang="zh-CN" b="1" dirty="0"/>
              <a:t> </a:t>
            </a:r>
            <a:endParaRPr lang="en-US" altLang="zh-CN" b="1" dirty="0"/>
          </a:p>
          <a:p>
            <a:pPr eaLnBrk="1" hangingPunct="1"/>
            <a:r>
              <a:rPr lang="en-US" altLang="zh-CN" b="1" dirty="0"/>
              <a:t>Shenteng is the funniest actor because his roles always make people laugh.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6519"/>
            <a:ext cx="4876397" cy="914324"/>
          </a:xfrm>
          <a:prstGeom prst="rect">
            <a:avLst/>
          </a:prstGeom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187575" y="4999355"/>
            <a:ext cx="905573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most beautifully:</a:t>
            </a:r>
            <a:r>
              <a:rPr lang="en-US" altLang="zh-CN" b="1" dirty="0"/>
              <a:t> </a:t>
            </a:r>
            <a:endParaRPr lang="en-US" altLang="zh-CN" b="1" dirty="0"/>
          </a:p>
          <a:p>
            <a:pPr eaLnBrk="1" hangingPunct="1"/>
            <a:r>
              <a:rPr lang="en-US" altLang="zh-CN" b="1" dirty="0"/>
              <a:t>Langlang plays the piano most beautifully because he is good at it.</a:t>
            </a:r>
            <a:endParaRPr lang="en-US" altLang="zh-CN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7" name="Text Box 26"/>
          <p:cNvSpPr txBox="1"/>
          <p:nvPr/>
        </p:nvSpPr>
        <p:spPr>
          <a:xfrm>
            <a:off x="73025" y="2682875"/>
            <a:ext cx="1504950" cy="544513"/>
          </a:xfrm>
          <a:prstGeom prst="rect">
            <a:avLst/>
          </a:prstGeom>
          <a:solidFill>
            <a:srgbClr val="92D050">
              <a:alpha val="52940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Para. 2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2347" name="左大括号 6"/>
          <p:cNvSpPr/>
          <p:nvPr/>
        </p:nvSpPr>
        <p:spPr bwMode="auto">
          <a:xfrm>
            <a:off x="1595438" y="957263"/>
            <a:ext cx="296863" cy="4095750"/>
          </a:xfrm>
          <a:prstGeom prst="leftBrace">
            <a:avLst>
              <a:gd name="adj1" fmla="val 0"/>
              <a:gd name="adj2" fmla="val 50000"/>
            </a:avLst>
          </a:prstGeom>
          <a:noFill/>
          <a:ln w="38100">
            <a:solidFill>
              <a:srgbClr val="993366"/>
            </a:solidFill>
            <a:rou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/>
        </p:nvSpPr>
        <p:spPr>
          <a:xfrm>
            <a:off x="1971675" y="814388"/>
            <a:ext cx="7108825" cy="576262"/>
          </a:xfrm>
          <a:prstGeom prst="rect">
            <a:avLst/>
          </a:prstGeom>
          <a:solidFill>
            <a:srgbClr val="E6B9B8"/>
          </a:solidFill>
          <a:ln w="9525">
            <a:noFill/>
          </a:ln>
        </p:spPr>
        <p:txBody>
          <a:bodyPr anchor="ctr" anchorCtr="0"/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1.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What do the shows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have in common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0" name="Rectangle 6"/>
          <p:cNvSpPr/>
          <p:nvPr/>
        </p:nvSpPr>
        <p:spPr>
          <a:xfrm>
            <a:off x="1712913" y="2416175"/>
            <a:ext cx="2171700" cy="1076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They try to 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look for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1" name="AutoShape 7"/>
          <p:cNvSpPr/>
          <p:nvPr/>
        </p:nvSpPr>
        <p:spPr>
          <a:xfrm>
            <a:off x="3657600" y="1643063"/>
            <a:ext cx="242888" cy="2598737"/>
          </a:xfrm>
          <a:prstGeom prst="leftBrace">
            <a:avLst>
              <a:gd name="adj1" fmla="val 50821"/>
              <a:gd name="adj2" fmla="val 49352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2" name="Text Box 8"/>
          <p:cNvSpPr txBox="1"/>
          <p:nvPr/>
        </p:nvSpPr>
        <p:spPr>
          <a:xfrm>
            <a:off x="3859213" y="1571625"/>
            <a:ext cx="3143250" cy="584200"/>
          </a:xfrm>
          <a:prstGeom prst="rect">
            <a:avLst/>
          </a:prstGeom>
          <a:solidFill>
            <a:srgbClr val="C00000">
              <a:alpha val="9804"/>
            </a:srgbClr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best singer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3" name="Rectangle 9"/>
          <p:cNvSpPr/>
          <p:nvPr/>
        </p:nvSpPr>
        <p:spPr>
          <a:xfrm>
            <a:off x="3787775" y="2286000"/>
            <a:ext cx="4768850" cy="582613"/>
          </a:xfrm>
          <a:prstGeom prst="rect">
            <a:avLst/>
          </a:prstGeom>
          <a:solidFill>
            <a:srgbClr val="A3A3E0">
              <a:alpha val="12941"/>
            </a:srgbClr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most talented dancers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4" name="Rectangle 10"/>
          <p:cNvSpPr/>
          <p:nvPr/>
        </p:nvSpPr>
        <p:spPr>
          <a:xfrm>
            <a:off x="3829050" y="3000375"/>
            <a:ext cx="5210175" cy="582613"/>
          </a:xfrm>
          <a:prstGeom prst="rect">
            <a:avLst/>
          </a:prstGeom>
          <a:solidFill>
            <a:srgbClr val="92D050">
              <a:alpha val="39999"/>
            </a:srgbClr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most exciting magicians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5" name="Rectangle 11"/>
          <p:cNvSpPr/>
          <p:nvPr/>
        </p:nvSpPr>
        <p:spPr>
          <a:xfrm>
            <a:off x="3883025" y="3719513"/>
            <a:ext cx="4578350" cy="584200"/>
          </a:xfrm>
          <a:prstGeom prst="rect">
            <a:avLst/>
          </a:prstGeom>
          <a:solidFill>
            <a:srgbClr val="FFFF00">
              <a:alpha val="54117"/>
            </a:srgbClr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funniest actors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1989138" y="4672013"/>
            <a:ext cx="4999038" cy="615950"/>
          </a:xfr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91440" tIns="45720" rIns="91440" bIns="45720" numCol="1" anchor="ctr" anchorCtr="0" compatLnSpc="1">
            <a:normAutofit fontScale="90000"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555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Impact" panose="020B0806030902050204" pitchFamily="34" charset="0"/>
              </a:rPr>
              <a:t>2.</a:t>
            </a:r>
            <a:r>
              <a:rPr kumimoji="0" lang="en-US" altLang="zh-CN" sz="3555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Impact" panose="020B0806030902050204" pitchFamily="34" charset="0"/>
              </a:rPr>
              <a:t>Who</a:t>
            </a:r>
            <a:r>
              <a:rPr kumimoji="0" lang="en-US" altLang="zh-CN" sz="3555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Impact" panose="020B0806030902050204" pitchFamily="34" charset="0"/>
              </a:rPr>
              <a:t> decides the winner ?</a:t>
            </a:r>
            <a:endParaRPr kumimoji="0" lang="en-US" altLang="zh-CN" sz="3555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2068513" y="5287963"/>
            <a:ext cx="8337550" cy="5826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People who watch the shows decide the winner. 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8870950" y="1570038"/>
            <a:ext cx="377825" cy="2671763"/>
          </a:xfrm>
          <a:prstGeom prst="rightBrace">
            <a:avLst/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流程图: 可选过程 1"/>
          <p:cNvSpPr/>
          <p:nvPr/>
        </p:nvSpPr>
        <p:spPr>
          <a:xfrm>
            <a:off x="9251950" y="2476500"/>
            <a:ext cx="2922588" cy="1106488"/>
          </a:xfrm>
          <a:prstGeom prst="flowChartAlternateProcess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the most 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talented </a:t>
            </a:r>
            <a:r>
              <a:rPr kumimoji="0" lang="zh-CN" altLang="en-US" sz="3200" b="1" i="0" u="none" strike="noStrike" kern="1200" cap="none" spc="0" normalizeH="0" baseline="0" noProof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people</a:t>
            </a:r>
            <a:r>
              <a:rPr kumimoji="0" lang="en-US" altLang="zh-CN" sz="3200" b="1" i="0" u="none" strike="noStrike" kern="1200" cap="none" spc="0" normalizeH="0" baseline="0" noProof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.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7" grpId="0" bldLvl="0" animBg="1"/>
      <p:bldP spid="2" grpId="0" bldLvl="0" animBg="1"/>
      <p:bldP spid="9220" grpId="0"/>
      <p:bldP spid="9221" grpId="0" bldLvl="0" animBg="1"/>
      <p:bldP spid="9222" grpId="0" bldLvl="0" animBg="1"/>
      <p:bldP spid="9223" grpId="0" bldLvl="0" animBg="1"/>
      <p:bldP spid="9224" grpId="0" bldLvl="0" animBg="1"/>
      <p:bldP spid="9225" grpId="0" bldLvl="0" animBg="1"/>
      <p:bldP spid="10242" grpId="0" bldLvl="0" animBg="1"/>
      <p:bldP spid="5" grpId="0"/>
      <p:bldP spid="8" grpId="0" bldLvl="0" animBg="1"/>
      <p:bldP spid="8" grpId="1" animBg="1"/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5" name="Text Box 26"/>
          <p:cNvSpPr txBox="1"/>
          <p:nvPr/>
        </p:nvSpPr>
        <p:spPr>
          <a:xfrm>
            <a:off x="344805" y="995998"/>
            <a:ext cx="1504950" cy="544512"/>
          </a:xfrm>
          <a:prstGeom prst="rect">
            <a:avLst/>
          </a:prstGeom>
          <a:solidFill>
            <a:srgbClr val="92D050">
              <a:alpha val="52940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Para. 3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8435" name="Group 3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713105" y="1662748"/>
          <a:ext cx="10676255" cy="4049713"/>
        </p:xfrm>
        <a:graphic>
          <a:graphicData uri="http://schemas.openxmlformats.org/drawingml/2006/table">
            <a:tbl>
              <a:tblPr/>
              <a:tblGrid>
                <a:gridCol w="4797421"/>
                <a:gridCol w="5878834"/>
              </a:tblGrid>
              <a:tr h="82232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reasons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3578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People like talent shows.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9128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People don’t like talent shows.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3680" name="AutoShape 41">
            <a:hlinkClick r:id="rId2" action="ppaction://hlinksldjump"/>
          </p:cNvPr>
          <p:cNvSpPr/>
          <p:nvPr/>
        </p:nvSpPr>
        <p:spPr>
          <a:xfrm>
            <a:off x="3043555" y="3391535"/>
            <a:ext cx="601663" cy="371475"/>
          </a:xfrm>
          <a:prstGeom prst="rightArrow">
            <a:avLst>
              <a:gd name="adj1" fmla="val 50000"/>
              <a:gd name="adj2" fmla="val 29168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81" name="Text Box 45"/>
          <p:cNvSpPr txBox="1"/>
          <p:nvPr/>
        </p:nvSpPr>
        <p:spPr>
          <a:xfrm>
            <a:off x="5558155" y="2599373"/>
            <a:ext cx="601027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 sz="2800" b="1" dirty="0">
                <a:solidFill>
                  <a:srgbClr val="CC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1.They are ____________ .</a:t>
            </a:r>
            <a:endParaRPr lang="en-US" altLang="zh-CN" sz="2800" b="1" dirty="0">
              <a:solidFill>
                <a:srgbClr val="CC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3682" name="Text Box 49"/>
          <p:cNvSpPr txBox="1"/>
          <p:nvPr/>
        </p:nvSpPr>
        <p:spPr>
          <a:xfrm>
            <a:off x="5510530" y="3107373"/>
            <a:ext cx="6526213" cy="9531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CC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2. They give people a way____________________________.</a:t>
            </a:r>
            <a:endParaRPr lang="en-US" altLang="zh-CN" sz="2800" b="1" dirty="0">
              <a:solidFill>
                <a:srgbClr val="CC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455" name="Text Box 26"/>
          <p:cNvSpPr txBox="1"/>
          <p:nvPr/>
        </p:nvSpPr>
        <p:spPr>
          <a:xfrm>
            <a:off x="6245543" y="3535998"/>
            <a:ext cx="5408612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make their dreams come true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454" name="Text Box 25"/>
          <p:cNvSpPr txBox="1"/>
          <p:nvPr/>
        </p:nvSpPr>
        <p:spPr>
          <a:xfrm>
            <a:off x="7367905" y="2585085"/>
            <a:ext cx="2881313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 to watch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685" name="Text Box 50"/>
          <p:cNvSpPr txBox="1"/>
          <p:nvPr/>
        </p:nvSpPr>
        <p:spPr>
          <a:xfrm>
            <a:off x="5577205" y="4324985"/>
            <a:ext cx="5684838" cy="9531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 sz="2800" b="1" dirty="0">
                <a:solidFill>
                  <a:srgbClr val="CC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some people think that the lives of the performers ___________.</a:t>
            </a:r>
            <a:endParaRPr lang="en-US" altLang="zh-CN" sz="2800" b="1" dirty="0">
              <a:solidFill>
                <a:srgbClr val="CC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457" name="Text Box 32"/>
          <p:cNvSpPr txBox="1"/>
          <p:nvPr/>
        </p:nvSpPr>
        <p:spPr>
          <a:xfrm>
            <a:off x="8010843" y="4729798"/>
            <a:ext cx="2700337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are made up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687" name="AutoShape 40">
            <a:hlinkClick r:id="rId2" action="ppaction://hlinksldjump"/>
          </p:cNvPr>
          <p:cNvSpPr/>
          <p:nvPr/>
        </p:nvSpPr>
        <p:spPr>
          <a:xfrm>
            <a:off x="3114993" y="4904423"/>
            <a:ext cx="431800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5" grpId="0"/>
      <p:bldP spid="18454" grpId="0"/>
      <p:bldP spid="184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89" name="文本框 6"/>
          <p:cNvSpPr txBox="1"/>
          <p:nvPr/>
        </p:nvSpPr>
        <p:spPr>
          <a:xfrm>
            <a:off x="468313" y="608013"/>
            <a:ext cx="8450262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514350" indent="-51435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C00000"/>
                </a:solidFill>
                <a:latin typeface="Comic Sans MS" panose="030F0702030302020204" pitchFamily="66" charset="0"/>
                <a:ea typeface="微软雅黑" panose="020B0503020204020204" charset="-122"/>
                <a:sym typeface="微软雅黑" panose="020B0503020204020204" charset="-122"/>
              </a:rPr>
              <a:t>Task 3 mind-mapping</a:t>
            </a:r>
            <a:endParaRPr lang="en-US" altLang="zh-CN" sz="3600" b="1" dirty="0">
              <a:solidFill>
                <a:srgbClr val="C00000"/>
              </a:solidFill>
              <a:latin typeface="Comic Sans MS" panose="030F0702030302020204" pitchFamily="66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4690" name="五角星 240"/>
          <p:cNvSpPr/>
          <p:nvPr/>
        </p:nvSpPr>
        <p:spPr>
          <a:xfrm>
            <a:off x="3919538" y="1844675"/>
            <a:ext cx="4210050" cy="3549650"/>
          </a:xfrm>
          <a:custGeom>
            <a:avLst/>
            <a:gdLst/>
            <a:ahLst/>
            <a:cxnLst>
              <a:cxn ang="0">
                <a:pos x="2" y="727643"/>
              </a:cxn>
              <a:cxn ang="0">
                <a:pos x="727649" y="727649"/>
              </a:cxn>
              <a:cxn ang="0">
                <a:pos x="952500" y="0"/>
              </a:cxn>
              <a:cxn ang="0">
                <a:pos x="1177351" y="727649"/>
              </a:cxn>
              <a:cxn ang="0">
                <a:pos x="1904998" y="727643"/>
              </a:cxn>
              <a:cxn ang="0">
                <a:pos x="1316316" y="1177350"/>
              </a:cxn>
              <a:cxn ang="0">
                <a:pos x="1541176" y="1904995"/>
              </a:cxn>
              <a:cxn ang="0">
                <a:pos x="952500" y="1455280"/>
              </a:cxn>
              <a:cxn ang="0">
                <a:pos x="363824" y="1904995"/>
              </a:cxn>
              <a:cxn ang="0">
                <a:pos x="588684" y="1177350"/>
              </a:cxn>
              <a:cxn ang="0">
                <a:pos x="2" y="727643"/>
              </a:cxn>
            </a:cxnLst>
            <a:pathLst>
              <a:path w="1905000" h="1905000">
                <a:moveTo>
                  <a:pt x="2" y="727643"/>
                </a:moveTo>
                <a:lnTo>
                  <a:pt x="727649" y="727649"/>
                </a:lnTo>
                <a:lnTo>
                  <a:pt x="952500" y="0"/>
                </a:lnTo>
                <a:lnTo>
                  <a:pt x="1177351" y="727649"/>
                </a:lnTo>
                <a:lnTo>
                  <a:pt x="1904998" y="727643"/>
                </a:lnTo>
                <a:lnTo>
                  <a:pt x="1316316" y="1177350"/>
                </a:lnTo>
                <a:lnTo>
                  <a:pt x="1541176" y="1904995"/>
                </a:lnTo>
                <a:lnTo>
                  <a:pt x="952500" y="1455280"/>
                </a:lnTo>
                <a:lnTo>
                  <a:pt x="363824" y="1904995"/>
                </a:lnTo>
                <a:lnTo>
                  <a:pt x="588684" y="1177350"/>
                </a:lnTo>
                <a:lnTo>
                  <a:pt x="2" y="727643"/>
                </a:lnTo>
                <a:close/>
              </a:path>
            </a:pathLst>
          </a:cu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691" name="Text Box 6"/>
          <p:cNvSpPr txBox="1"/>
          <p:nvPr/>
        </p:nvSpPr>
        <p:spPr>
          <a:xfrm>
            <a:off x="5505450" y="1339850"/>
            <a:ext cx="1028700" cy="5524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How</a:t>
            </a:r>
            <a:endParaRPr lang="en-US" altLang="zh-CN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2" name="Text Box 6"/>
          <p:cNvSpPr txBox="1"/>
          <p:nvPr/>
        </p:nvSpPr>
        <p:spPr>
          <a:xfrm>
            <a:off x="2911475" y="3068638"/>
            <a:ext cx="1022350" cy="5524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Wh</a:t>
            </a:r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endParaRPr lang="en-US" altLang="zh-CN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3" name="Text Box 6"/>
          <p:cNvSpPr txBox="1"/>
          <p:nvPr/>
        </p:nvSpPr>
        <p:spPr>
          <a:xfrm>
            <a:off x="4638675" y="5445125"/>
            <a:ext cx="1654175" cy="554038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hy not</a:t>
            </a:r>
            <a:endParaRPr lang="en-US" altLang="zh-CN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4" name="Text Box 6"/>
          <p:cNvSpPr txBox="1"/>
          <p:nvPr/>
        </p:nvSpPr>
        <p:spPr>
          <a:xfrm>
            <a:off x="7375525" y="4797425"/>
            <a:ext cx="1123950" cy="554038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Who </a:t>
            </a:r>
            <a:endParaRPr lang="zh-CN" altLang="en-US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5" name="Text Box 6"/>
          <p:cNvSpPr txBox="1"/>
          <p:nvPr/>
        </p:nvSpPr>
        <p:spPr>
          <a:xfrm>
            <a:off x="8239125" y="2779713"/>
            <a:ext cx="1119188" cy="5524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Wh</a:t>
            </a:r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at</a:t>
            </a:r>
            <a:endParaRPr lang="en-US" altLang="zh-CN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6" name="AutoShape 21"/>
          <p:cNvSpPr/>
          <p:nvPr/>
        </p:nvSpPr>
        <p:spPr>
          <a:xfrm flipV="1">
            <a:off x="6654800" y="1268413"/>
            <a:ext cx="1130300" cy="247650"/>
          </a:xfrm>
          <a:prstGeom prst="curvedUpArrow">
            <a:avLst>
              <a:gd name="adj1" fmla="val 48110"/>
              <a:gd name="adj2" fmla="val 96206"/>
              <a:gd name="adj3" fmla="val 33250"/>
            </a:avLst>
          </a:pr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7" name="AutoShape 21"/>
          <p:cNvSpPr/>
          <p:nvPr/>
        </p:nvSpPr>
        <p:spPr>
          <a:xfrm rot="-9900000" flipV="1">
            <a:off x="1400493" y="3176270"/>
            <a:ext cx="1365250" cy="279400"/>
          </a:xfrm>
          <a:prstGeom prst="curvedUpArrow">
            <a:avLst>
              <a:gd name="adj1" fmla="val 48345"/>
              <a:gd name="adj2" fmla="val 96662"/>
              <a:gd name="adj3" fmla="val 33250"/>
            </a:avLst>
          </a:pr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8" name="AutoShape 21"/>
          <p:cNvSpPr/>
          <p:nvPr/>
        </p:nvSpPr>
        <p:spPr>
          <a:xfrm rot="960000" flipV="1">
            <a:off x="9117013" y="3141663"/>
            <a:ext cx="1090612" cy="246062"/>
          </a:xfrm>
          <a:prstGeom prst="curvedUpArrow">
            <a:avLst>
              <a:gd name="adj1" fmla="val 48324"/>
              <a:gd name="adj2" fmla="val 96627"/>
              <a:gd name="adj3" fmla="val 33250"/>
            </a:avLst>
          </a:pr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9" name="AutoShape 21"/>
          <p:cNvSpPr/>
          <p:nvPr/>
        </p:nvSpPr>
        <p:spPr>
          <a:xfrm rot="720000" flipV="1">
            <a:off x="8543925" y="4995863"/>
            <a:ext cx="1249363" cy="282575"/>
          </a:xfrm>
          <a:prstGeom prst="curvedUpArrow">
            <a:avLst>
              <a:gd name="adj1" fmla="val 48312"/>
              <a:gd name="adj2" fmla="val 96575"/>
              <a:gd name="adj3" fmla="val 33250"/>
            </a:avLst>
          </a:pr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00" name="文本框 17"/>
          <p:cNvSpPr txBox="1"/>
          <p:nvPr/>
        </p:nvSpPr>
        <p:spPr>
          <a:xfrm>
            <a:off x="6405563" y="1612900"/>
            <a:ext cx="4786312" cy="6978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ts val="2365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Talent shows are becoming</a:t>
            </a:r>
            <a:r>
              <a:rPr lang="en-US" altLang="zh-CN" sz="2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800" u="sng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2365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____________________.</a:t>
            </a:r>
            <a:endParaRPr lang="en-US" altLang="zh-CN" sz="2800" u="sng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01" name="文本框 18"/>
          <p:cNvSpPr txBox="1"/>
          <p:nvPr/>
        </p:nvSpPr>
        <p:spPr>
          <a:xfrm>
            <a:off x="7373938" y="3573463"/>
            <a:ext cx="5954712" cy="825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ts val="2365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They try to (2)_______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____________________.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02" name="文本框 19"/>
          <p:cNvSpPr txBox="1"/>
          <p:nvPr/>
        </p:nvSpPr>
        <p:spPr>
          <a:xfrm>
            <a:off x="6223000" y="5803900"/>
            <a:ext cx="311150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03" name="文本框 21"/>
          <p:cNvSpPr txBox="1"/>
          <p:nvPr/>
        </p:nvSpPr>
        <p:spPr>
          <a:xfrm>
            <a:off x="6800850" y="5470525"/>
            <a:ext cx="5641975" cy="825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ts val="2365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(3)__________________________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decide the winner.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64363" y="1844675"/>
            <a:ext cx="3703637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and more popular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10438" y="3908425"/>
            <a:ext cx="4770437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 most talented people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9950" y="5335588"/>
            <a:ext cx="546417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people who watch the shows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4900" y="4868863"/>
            <a:ext cx="3603625" cy="9531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lives of some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performers are made up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6300" y="1700213"/>
            <a:ext cx="208597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 to watch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2838" y="2517775"/>
            <a:ext cx="4446587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make their dreams come true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710" name="文本框 25"/>
          <p:cNvSpPr txBox="1"/>
          <p:nvPr/>
        </p:nvSpPr>
        <p:spPr>
          <a:xfrm>
            <a:off x="599123" y="4077970"/>
            <a:ext cx="5143500" cy="181483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Some people </a:t>
            </a:r>
            <a:r>
              <a:rPr lang="en-US" altLang="zh-CN" sz="2800" i="1" u="sng" dirty="0">
                <a:solidFill>
                  <a:srgbClr val="0099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don't like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talents  shows because they think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(4)___________________</a:t>
            </a:r>
            <a:b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</a:b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_____________________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11" name="文本框 23"/>
          <p:cNvSpPr txBox="1"/>
          <p:nvPr/>
        </p:nvSpPr>
        <p:spPr>
          <a:xfrm>
            <a:off x="464503" y="1257935"/>
            <a:ext cx="5864225" cy="181483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Some people</a:t>
            </a:r>
            <a:r>
              <a:rPr lang="en-US" altLang="zh-CN" sz="2800" dirty="0">
                <a:solidFill>
                  <a:srgbClr val="0099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u="sng" dirty="0">
                <a:solidFill>
                  <a:srgbClr val="0099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like</a:t>
            </a:r>
            <a:r>
              <a:rPr lang="en-US" altLang="zh-CN" sz="2800" dirty="0">
                <a:solidFill>
                  <a:srgbClr val="0099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talents shows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because they are(5)  _________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and they give people a way to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(6)_______________________ .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12" name="椭圆 10"/>
          <p:cNvSpPr/>
          <p:nvPr/>
        </p:nvSpPr>
        <p:spPr>
          <a:xfrm>
            <a:off x="5095875" y="3211513"/>
            <a:ext cx="1887538" cy="1055687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/>
          <a:p>
            <a:pPr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talent shows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713" name="AutoShape 21"/>
          <p:cNvSpPr/>
          <p:nvPr/>
        </p:nvSpPr>
        <p:spPr>
          <a:xfrm rot="-9900000" flipV="1">
            <a:off x="3582988" y="5916613"/>
            <a:ext cx="1543050" cy="279400"/>
          </a:xfrm>
          <a:prstGeom prst="curvedUpArrow">
            <a:avLst>
              <a:gd name="adj1" fmla="val 48323"/>
              <a:gd name="adj2" fmla="val 96647"/>
              <a:gd name="adj3" fmla="val 33250"/>
            </a:avLst>
          </a:pr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10713" y="3470275"/>
            <a:ext cx="160655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look for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890" y="2209165"/>
            <a:ext cx="1898650" cy="1569660"/>
          </a:xfrm>
          <a:prstGeom prst="rect">
            <a:avLst/>
          </a:prstGeom>
          <a:gradFill flip="none" rotWithShape="1">
            <a:gsLst>
              <a:gs pos="0">
                <a:srgbClr val="02CDF6">
                  <a:shade val="30000"/>
                  <a:satMod val="115000"/>
                </a:srgbClr>
              </a:gs>
              <a:gs pos="50000">
                <a:srgbClr val="02CDF6">
                  <a:shade val="67500"/>
                  <a:satMod val="115000"/>
                </a:srgbClr>
              </a:gs>
              <a:gs pos="100000">
                <a:srgbClr val="02CDF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spAutoFit/>
          </a:bodyPr>
          <a:lstStyle/>
          <a:p>
            <a:pPr marR="0" algn="ctr" defTabSz="914400" eaLnBrk="0" hangingPunct="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Who’s G</a:t>
            </a:r>
            <a:r>
              <a:rPr kumimoji="0" lang="en-US" altLang="zh-CN" sz="3200" b="1" kern="1200" cap="none" spc="0" normalizeH="0" baseline="0" noProof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ot </a:t>
            </a: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alent</a:t>
            </a: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kumimoji="0" lang="en-US" altLang="zh-CN" sz="3200" b="1" kern="1200" cap="none" spc="0" normalizeH="0" baseline="0" noProof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: 圆角 4"/>
          <p:cNvSpPr/>
          <p:nvPr/>
        </p:nvSpPr>
        <p:spPr bwMode="auto">
          <a:xfrm>
            <a:off x="2981324" y="601979"/>
            <a:ext cx="8386445" cy="708025"/>
          </a:xfrm>
          <a:prstGeom prst="roundRect">
            <a:avLst/>
          </a:prstGeom>
          <a:solidFill>
            <a:srgbClr val="CCFF99"/>
          </a:solidFill>
          <a:ln w="9525" cap="flat" cmpd="sng" algn="ctr">
            <a:solidFill>
              <a:srgbClr val="DCB1B5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Talent shows are getting _____ ___ _____ __________.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: 圆角 5"/>
          <p:cNvSpPr/>
          <p:nvPr/>
        </p:nvSpPr>
        <p:spPr bwMode="auto">
          <a:xfrm>
            <a:off x="2751454" y="2209165"/>
            <a:ext cx="4044950" cy="1198880"/>
          </a:xfrm>
          <a:prstGeom prst="roundRect">
            <a:avLst/>
          </a:prstGeom>
          <a:solidFill>
            <a:srgbClr val="CCFF99"/>
          </a:solidFill>
          <a:ln w="9525" cap="flat" cmpd="sng" algn="ctr">
            <a:solidFill>
              <a:srgbClr val="DCB1B5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shows have something ___ ________.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: 圆角 6"/>
          <p:cNvSpPr/>
          <p:nvPr/>
        </p:nvSpPr>
        <p:spPr bwMode="auto">
          <a:xfrm>
            <a:off x="2929255" y="4636769"/>
            <a:ext cx="3458210" cy="1021080"/>
          </a:xfrm>
          <a:prstGeom prst="roundRect">
            <a:avLst/>
          </a:prstGeom>
          <a:solidFill>
            <a:srgbClr val="CCFF99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____ __________ enjoys watching these shows.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: 圆角 7"/>
          <p:cNvSpPr/>
          <p:nvPr/>
        </p:nvSpPr>
        <p:spPr bwMode="auto">
          <a:xfrm>
            <a:off x="7030720" y="1429694"/>
            <a:ext cx="4377690" cy="826770"/>
          </a:xfrm>
          <a:prstGeom prst="roundRect">
            <a:avLst/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They try to ______ ______ the best performers.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8"/>
          <p:cNvSpPr/>
          <p:nvPr/>
        </p:nvSpPr>
        <p:spPr bwMode="auto">
          <a:xfrm>
            <a:off x="7013575" y="2353945"/>
            <a:ext cx="4395470" cy="838200"/>
          </a:xfrm>
          <a:prstGeom prst="roundRect">
            <a:avLst/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audiences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usually play a role in _________ ____ _________.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: 圆角 9"/>
          <p:cNvSpPr/>
          <p:nvPr/>
        </p:nvSpPr>
        <p:spPr bwMode="auto">
          <a:xfrm>
            <a:off x="7013574" y="3284220"/>
            <a:ext cx="4392000" cy="66611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winners always _____ ___ ______ ________ _______.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: 圆角 10"/>
          <p:cNvSpPr/>
          <p:nvPr/>
        </p:nvSpPr>
        <p:spPr bwMode="auto">
          <a:xfrm>
            <a:off x="6784338" y="4042413"/>
            <a:ext cx="4356000" cy="720000"/>
          </a:xfrm>
          <a:prstGeom prst="roundRect">
            <a:avLst/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tIns="0" bIns="10800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Some think that the ______ of the performers are _______ ______.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: 圆角 11"/>
          <p:cNvSpPr/>
          <p:nvPr/>
        </p:nvSpPr>
        <p:spPr bwMode="auto">
          <a:xfrm>
            <a:off x="6787515" y="4896484"/>
            <a:ext cx="4348480" cy="720000"/>
          </a:xfrm>
          <a:prstGeom prst="roundRect">
            <a:avLst/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tIns="0" bIns="25200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you don’t ______ these shows too __________,they are _____ to watch.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: 圆角 12"/>
          <p:cNvSpPr/>
          <p:nvPr/>
        </p:nvSpPr>
        <p:spPr bwMode="auto">
          <a:xfrm>
            <a:off x="6730365" y="5725159"/>
            <a:ext cx="4410075" cy="756000"/>
          </a:xfrm>
          <a:prstGeom prst="roundRect">
            <a:avLst/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shows give people a way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_____ their dreams _______ ________.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 bwMode="auto">
          <a:xfrm flipH="1">
            <a:off x="2172335" y="1180148"/>
            <a:ext cx="808038" cy="102870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 bwMode="auto">
          <a:xfrm flipV="1">
            <a:off x="2185035" y="2823210"/>
            <a:ext cx="566738" cy="15398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 bwMode="auto">
          <a:xfrm>
            <a:off x="2172335" y="3777298"/>
            <a:ext cx="723900" cy="11890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/>
          <p:cNvSpPr/>
          <p:nvPr/>
        </p:nvSpPr>
        <p:spPr bwMode="auto">
          <a:xfrm>
            <a:off x="6857048" y="1524635"/>
            <a:ext cx="161925" cy="2425700"/>
          </a:xfrm>
          <a:prstGeom prst="leftBrace">
            <a:avLst>
              <a:gd name="adj1" fmla="val 8333"/>
              <a:gd name="adj2" fmla="val 46765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左大括号 26"/>
          <p:cNvSpPr/>
          <p:nvPr/>
        </p:nvSpPr>
        <p:spPr bwMode="auto">
          <a:xfrm>
            <a:off x="6444298" y="4444048"/>
            <a:ext cx="271463" cy="1944688"/>
          </a:xfrm>
          <a:prstGeom prst="leftBrace">
            <a:avLst>
              <a:gd name="adj1" fmla="val 8333"/>
              <a:gd name="adj2" fmla="val 38824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281305" y="1046798"/>
            <a:ext cx="1898650" cy="584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方正姚体" pitchFamily="2" charset="-122"/>
                <a:cs typeface="Times New Roman" panose="02020603050405020304" pitchFamily="18" charset="0"/>
              </a:rPr>
              <a:t>Summary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方正姚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8488" name="矩形 148487"/>
          <p:cNvSpPr/>
          <p:nvPr/>
        </p:nvSpPr>
        <p:spPr>
          <a:xfrm>
            <a:off x="8642985" y="641985"/>
            <a:ext cx="13319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popular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93485" y="657860"/>
            <a:ext cx="10033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80885" y="673735"/>
            <a:ext cx="8636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41273" y="641985"/>
            <a:ext cx="1001712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32735" y="2651760"/>
            <a:ext cx="51117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43910" y="2651760"/>
            <a:ext cx="15859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common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85823" y="1415098"/>
            <a:ext cx="849312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look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273098" y="3551873"/>
            <a:ext cx="1001712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prize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80885" y="2682240"/>
            <a:ext cx="13881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deciding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04860" y="2723198"/>
            <a:ext cx="6350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046210" y="2681605"/>
            <a:ext cx="1266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winner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330373" y="3264535"/>
            <a:ext cx="6429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get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973310" y="3264535"/>
            <a:ext cx="4445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422573" y="3264535"/>
            <a:ext cx="1001712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very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76135" y="3551873"/>
            <a:ext cx="10017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good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417685" y="1415098"/>
            <a:ext cx="10033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104198" y="4644073"/>
            <a:ext cx="7254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753485" y="4644073"/>
            <a:ext cx="161607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everybody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101773" y="3999548"/>
            <a:ext cx="8731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life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628698" y="4328160"/>
            <a:ext cx="9159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made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33585" y="4328160"/>
            <a:ext cx="7842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up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311515" y="4886008"/>
            <a:ext cx="7842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take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22135" y="514413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seriously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330373" y="5201285"/>
            <a:ext cx="7842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292715" y="5771515"/>
            <a:ext cx="9378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make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397240" y="6061710"/>
            <a:ext cx="10782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come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30373" y="6061710"/>
            <a:ext cx="7842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true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8" grpId="0"/>
      <p:bldP spid="21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1858" name="组合 8"/>
          <p:cNvGrpSpPr/>
          <p:nvPr/>
        </p:nvGrpSpPr>
        <p:grpSpPr>
          <a:xfrm>
            <a:off x="412750" y="900113"/>
            <a:ext cx="792163" cy="646112"/>
            <a:chOff x="467544" y="1043256"/>
            <a:chExt cx="791319" cy="645795"/>
          </a:xfrm>
        </p:grpSpPr>
        <p:sp>
          <p:nvSpPr>
            <p:cNvPr id="121859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60" name="文本框 10"/>
            <p:cNvSpPr txBox="1"/>
            <p:nvPr/>
          </p:nvSpPr>
          <p:spPr>
            <a:xfrm>
              <a:off x="467544" y="1043256"/>
              <a:ext cx="791319" cy="6457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2d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1861" name="TextBox 3"/>
          <p:cNvSpPr txBox="1"/>
          <p:nvPr/>
        </p:nvSpPr>
        <p:spPr>
          <a:xfrm>
            <a:off x="1062038" y="765175"/>
            <a:ext cx="10612437" cy="1200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Underline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all the superlatives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 the passage. Then write sentences using at least four of them.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50" name="Picture 2" descr="G:\resource\U4\jpg\U4B2d.jpg"/>
          <p:cNvPicPr>
            <a:picLocks noChangeAspect="1"/>
          </p:cNvPicPr>
          <p:nvPr/>
        </p:nvPicPr>
        <p:blipFill>
          <a:blip r:embed="rId1"/>
          <a:srcRect l="15710" t="2844" r="15588" b="2599"/>
          <a:stretch>
            <a:fillRect/>
          </a:stretch>
        </p:blipFill>
        <p:spPr>
          <a:xfrm>
            <a:off x="8645525" y="2200275"/>
            <a:ext cx="3105150" cy="320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863" name="文本框 4"/>
          <p:cNvSpPr txBox="1"/>
          <p:nvPr/>
        </p:nvSpPr>
        <p:spPr>
          <a:xfrm>
            <a:off x="1204913" y="1965325"/>
            <a:ext cx="6929437" cy="4130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ts val="45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1864" name="文本框 6"/>
          <p:cNvSpPr txBox="1"/>
          <p:nvPr/>
        </p:nvSpPr>
        <p:spPr>
          <a:xfrm>
            <a:off x="1204913" y="1965325"/>
            <a:ext cx="6748462" cy="1822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ts val="45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best singer: In my class, Tom is the best singer because he can sing fast songs very well.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452041" y="14561"/>
            <a:ext cx="3996556" cy="1248528"/>
            <a:chOff x="4999" y="258"/>
            <a:chExt cx="6294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492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文本框 4101"/>
          <p:cNvSpPr txBox="1"/>
          <p:nvPr/>
        </p:nvSpPr>
        <p:spPr bwMode="auto">
          <a:xfrm>
            <a:off x="4487545" y="372110"/>
            <a:ext cx="295973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Pair Work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22881" name="Rectangle 2"/>
          <p:cNvSpPr>
            <a:spLocks noGrp="1"/>
          </p:cNvSpPr>
          <p:nvPr>
            <p:ph type="body"/>
          </p:nvPr>
        </p:nvSpPr>
        <p:spPr>
          <a:xfrm>
            <a:off x="774065" y="1229995"/>
            <a:ext cx="10029825" cy="28448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A: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Who</a:t>
            </a:r>
            <a:r>
              <a:rPr lang="en-US" altLang="zh-CN" sz="3200" b="1" dirty="0">
                <a:latin typeface="Times New Roman" panose="02020603050405020304" pitchFamily="18" charset="0"/>
              </a:rPr>
              <a:t> (</a:t>
            </a:r>
            <a:r>
              <a:rPr lang="en-US" altLang="zh-CN" sz="3200" b="1" dirty="0">
                <a:solidFill>
                  <a:srgbClr val="3333CC"/>
                </a:solidFill>
                <a:latin typeface="Times New Roman" panose="02020603050405020304" pitchFamily="18" charset="0"/>
              </a:rPr>
              <a:t>do you think</a:t>
            </a:r>
            <a:r>
              <a:rPr lang="en-US" altLang="zh-CN" sz="3200" b="1" dirty="0">
                <a:latin typeface="Times New Roman" panose="02020603050405020304" pitchFamily="18" charset="0"/>
              </a:rPr>
              <a:t>) is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funniest</a:t>
            </a:r>
            <a:r>
              <a:rPr lang="en-US" altLang="zh-CN" sz="3200" b="1" dirty="0">
                <a:latin typeface="Times New Roman" panose="02020603050405020304" pitchFamily="18" charset="0"/>
              </a:rPr>
              <a:t> person </a:t>
            </a:r>
            <a:r>
              <a:rPr lang="en-US" altLang="zh-CN" sz="3200" b="1" dirty="0">
                <a:solidFill>
                  <a:srgbClr val="3333CC"/>
                </a:solidFill>
                <a:latin typeface="Times New Roman" panose="02020603050405020304" pitchFamily="18" charset="0"/>
              </a:rPr>
              <a:t>you know</a:t>
            </a:r>
            <a:r>
              <a:rPr lang="en-US" altLang="zh-CN" sz="3200" b="1" dirty="0">
                <a:latin typeface="Times New Roman" panose="02020603050405020304" pitchFamily="18" charset="0"/>
              </a:rPr>
              <a:t>?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B: I think … is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funniest</a:t>
            </a:r>
            <a:r>
              <a:rPr lang="en-US" altLang="zh-CN" sz="3200" b="1" i="1" dirty="0">
                <a:solidFill>
                  <a:srgbClr val="FF66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</a:rPr>
              <a:t>person </a:t>
            </a:r>
            <a:r>
              <a:rPr lang="en-US" altLang="zh-CN" sz="3200" b="1" dirty="0">
                <a:solidFill>
                  <a:srgbClr val="3333CC"/>
                </a:solidFill>
                <a:latin typeface="Times New Roman" panose="02020603050405020304" pitchFamily="18" charset="0"/>
              </a:rPr>
              <a:t>I know</a:t>
            </a:r>
            <a:r>
              <a:rPr lang="en-US" altLang="zh-CN" sz="3200" b="1" dirty="0">
                <a:latin typeface="Times New Roman" panose="02020603050405020304" pitchFamily="18" charset="0"/>
              </a:rPr>
              <a:t>.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A: Why do you think so? 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B: Because …. 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122882" name="Rectangle 3"/>
          <p:cNvSpPr/>
          <p:nvPr/>
        </p:nvSpPr>
        <p:spPr>
          <a:xfrm>
            <a:off x="5631815" y="3247708"/>
            <a:ext cx="5408613" cy="2749550"/>
          </a:xfrm>
          <a:prstGeom prst="rect">
            <a:avLst/>
          </a:prstGeom>
          <a:solidFill>
            <a:srgbClr val="E6B9B8"/>
          </a:solidFill>
          <a:ln w="28575" cap="flat" cmpd="sng">
            <a:solidFill>
              <a:srgbClr val="33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funn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iest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 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most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creative</a:t>
            </a:r>
            <a:endParaRPr lang="en-US" altLang="en-US" sz="3200" b="1" dirty="0">
              <a:solidFill>
                <a:srgbClr val="3333CC"/>
              </a:solidFill>
              <a:latin typeface="Times New Roman" panose="02020603050405020304" pitchFamily="18" charset="0"/>
              <a:ea typeface="Arial Unicode MS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best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        quiet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est</a:t>
            </a:r>
            <a:endParaRPr lang="en-US" altLang="en-US" sz="3200" b="1" dirty="0">
              <a:solidFill>
                <a:srgbClr val="3333CC"/>
              </a:solidFill>
              <a:latin typeface="Times New Roman" panose="02020603050405020304" pitchFamily="18" charset="0"/>
              <a:ea typeface="Arial Unicode MS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smart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est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tall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est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</a:t>
            </a:r>
            <a:endParaRPr lang="en-US" altLang="en-US" sz="3200" b="1" dirty="0">
              <a:solidFill>
                <a:srgbClr val="3333CC"/>
              </a:solidFill>
              <a:latin typeface="Times New Roman" panose="02020603050405020304" pitchFamily="18" charset="0"/>
              <a:ea typeface="Arial Unicode MS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heav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iest 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friendl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iest</a:t>
            </a:r>
            <a:endParaRPr lang="en-US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thinn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est 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bus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iest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   </a:t>
            </a:r>
            <a:endParaRPr lang="en-US" altLang="zh-CN" sz="3200" b="1" dirty="0">
              <a:solidFill>
                <a:srgbClr val="3333CC"/>
              </a:solidFill>
              <a:latin typeface="Times New Roman" panose="02020603050405020304" pitchFamily="18" charset="0"/>
              <a:ea typeface="Arial Unicode MS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most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popular   ...</a:t>
            </a:r>
            <a:endParaRPr lang="zh-CN" altLang="en-US" sz="32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438071" y="56471"/>
            <a:ext cx="4926166" cy="1248528"/>
            <a:chOff x="4999" y="258"/>
            <a:chExt cx="7758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5956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4557395" y="386715"/>
            <a:ext cx="393827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Post-reading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grpSp>
        <p:nvGrpSpPr>
          <p:cNvPr id="136194" name="组合 8"/>
          <p:cNvGrpSpPr/>
          <p:nvPr/>
        </p:nvGrpSpPr>
        <p:grpSpPr>
          <a:xfrm>
            <a:off x="230188" y="1434148"/>
            <a:ext cx="792162" cy="645160"/>
            <a:chOff x="467544" y="1043256"/>
            <a:chExt cx="791319" cy="642943"/>
          </a:xfrm>
        </p:grpSpPr>
        <p:sp>
          <p:nvSpPr>
            <p:cNvPr id="136195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6196" name="文本框 10"/>
            <p:cNvSpPr txBox="1"/>
            <p:nvPr/>
          </p:nvSpPr>
          <p:spPr>
            <a:xfrm>
              <a:off x="467544" y="1043256"/>
              <a:ext cx="791319" cy="6429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2e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3909" name="文本框 16"/>
          <p:cNvSpPr txBox="1"/>
          <p:nvPr/>
        </p:nvSpPr>
        <p:spPr>
          <a:xfrm>
            <a:off x="845820" y="1023938"/>
            <a:ext cx="11052175" cy="17541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Who’s got talent in your class? Add more talents and write a classmate's name for each talent. Find out how many students in your group agree with you.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881063" y="2835275"/>
          <a:ext cx="10787380" cy="364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52"/>
                <a:gridCol w="3208596"/>
                <a:gridCol w="3720890"/>
              </a:tblGrid>
              <a:tr h="6305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Talents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Classmates' names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many students agree?</a:t>
                      </a:r>
                      <a:endParaRPr lang="en-US" altLang="zh-CN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420106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best chess player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555381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most talented dancer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T="72000"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630492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most interesting writer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420106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fastest runner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420106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420106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186611" y="196171"/>
            <a:ext cx="5861489" cy="1248528"/>
            <a:chOff x="4999" y="258"/>
            <a:chExt cx="9231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7275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4375785" y="511810"/>
            <a:ext cx="480568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Language points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21506" name="文本框 21505"/>
          <p:cNvSpPr txBox="1"/>
          <p:nvPr/>
        </p:nvSpPr>
        <p:spPr>
          <a:xfrm>
            <a:off x="534035" y="1412240"/>
            <a:ext cx="11173460" cy="4815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  <a:buAutoNum type="arabicPeriod"/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Who’s Got Talents? 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谁是达人？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此句中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who’s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who has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的缩写。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have got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表示“具有；具备之意，相当于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have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。此句字面上的意思是“谁有才华？”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如：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►</a:t>
            </a:r>
            <a:r>
              <a:rPr lang="en-US" altLang="zh-CN" sz="3200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Have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you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got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time? I’ve got something important to tell you.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你现在有空吗？我有重要的事要告诉你。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We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’ve got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a lot of work to do, you see, to make our town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more beautiful.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你们瞧，要把我们的城市变得更加美丽   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的话，我们是有很多工作要做的。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25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506">
                                            <p:txEl>
                                              <p:charRg st="25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91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06">
                                            <p:txEl>
                                              <p:charRg st="91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06">
                                            <p:txEl>
                                              <p:charRg st="91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154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506">
                                            <p:txEl>
                                              <p:charRg st="154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506">
                                            <p:txEl>
                                              <p:charRg st="154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17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506">
                                            <p:txEl>
                                              <p:charRg st="17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506">
                                            <p:txEl>
                                              <p:charRg st="17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236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506">
                                            <p:txEl>
                                              <p:charRg st="236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506">
                                            <p:txEl>
                                              <p:charRg st="236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276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506">
                                            <p:txEl>
                                              <p:charRg st="276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506">
                                            <p:txEl>
                                              <p:charRg st="276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6" y="127860"/>
            <a:ext cx="1814934" cy="66746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325634" y="20399"/>
            <a:ext cx="3875963" cy="1248528"/>
            <a:chOff x="4506109" y="168122"/>
            <a:chExt cx="3176120" cy="1023094"/>
          </a:xfrm>
        </p:grpSpPr>
        <p:sp>
          <p:nvSpPr>
            <p:cNvPr id="8" name="矩形: 圆角 7"/>
            <p:cNvSpPr/>
            <p:nvPr/>
          </p:nvSpPr>
          <p:spPr>
            <a:xfrm>
              <a:off x="5205716" y="396671"/>
              <a:ext cx="2069431" cy="522288"/>
            </a:xfrm>
            <a:prstGeom prst="roundRect">
              <a:avLst/>
            </a:prstGeom>
            <a:solidFill>
              <a:srgbClr val="3B8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4101"/>
            <p:cNvSpPr txBox="1"/>
            <p:nvPr/>
          </p:nvSpPr>
          <p:spPr bwMode="auto">
            <a:xfrm>
              <a:off x="5459729" y="408665"/>
              <a:ext cx="2222500" cy="522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4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 panose="02010600030101010101" pitchFamily="2" charset="-122"/>
                  <a:ea typeface="幼圆" panose="02010509060101010101" pitchFamily="49" charset="-122"/>
                  <a:cs typeface="+mn-cs"/>
                  <a:sym typeface="宋体" panose="02010600030101010101" pitchFamily="2" charset="-122"/>
                </a:rPr>
                <a:t>学习目标</a:t>
              </a:r>
              <a:endParaRPr kumimoji="0" lang="zh-CN" altLang="en-US" sz="34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幼圆" panose="02010509060101010101" pitchFamily="49" charset="-122"/>
                <a:cs typeface="+mn-cs"/>
                <a:sym typeface="宋体" panose="02010600030101010101" pitchFamily="2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109" y="168122"/>
              <a:ext cx="1102895" cy="1023094"/>
            </a:xfrm>
            <a:prstGeom prst="rect">
              <a:avLst/>
            </a:prstGeom>
          </p:spPr>
        </p:pic>
      </p:grpSp>
      <p:sp>
        <p:nvSpPr>
          <p:cNvPr id="2" name="Rectangle 3"/>
          <p:cNvSpPr/>
          <p:nvPr/>
        </p:nvSpPr>
        <p:spPr>
          <a:xfrm>
            <a:off x="102870" y="1021715"/>
            <a:ext cx="11961813" cy="55029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Key words &amp; phrases:</a:t>
            </a:r>
            <a:endParaRPr kumimoji="0" lang="en-US" altLang="zh-CN" sz="2800" b="0" i="0" u="none" strike="noStrike" kern="1200" cap="none" spc="0" normalizeH="0" baseline="0" noProof="1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t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talent, have...in common, magician, all kinds of, beautifully, be 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 </a:t>
            </a:r>
            <a:r>
              <a:rPr kumimoji="0" lang="en-US" altLang="zh-CN" sz="3200" b="0" i="0" u="none" strike="noStrike" kern="120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to,   </a:t>
            </a:r>
            <a:endParaRPr kumimoji="0" lang="en-US" altLang="zh-CN" sz="3200" b="0" i="0" u="none" strike="noStrike" kern="1200" cap="none" spc="0" normalizeH="0" baseline="0" noProof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t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role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play a role, winner, prize, 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 </a:t>
            </a:r>
            <a:r>
              <a:rPr kumimoji="0" lang="en-US" altLang="zh-CN" sz="3200" b="0" i="0" u="none" strike="noStrike" kern="120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up, 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example, poor, seriously,    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t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take...seriously, give.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t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Key sentences: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1. Who is the most talented person you know?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6810D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2.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It's always interesting to watch other people 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show their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talents.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3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 When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people watch the show, they usually play a role in deciding 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the winner.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+mn-ea"/>
              </a:rPr>
              <a:t>To read the passage about talent shows.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7" name="矩形 11"/>
          <p:cNvSpPr/>
          <p:nvPr/>
        </p:nvSpPr>
        <p:spPr>
          <a:xfrm>
            <a:off x="64135" y="750570"/>
            <a:ext cx="1166495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 It’s always interesting to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watch other people show 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their talents. 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69148" y="5394008"/>
            <a:ext cx="8704262" cy="1246187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ysDash"/>
            <a:round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lnSpc>
                <a:spcPts val="3000"/>
              </a:lnSpc>
            </a:pP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接不带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to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的不定式作宾语补足语的动词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两眼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(see, watch) 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一耳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(hear)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 一 注意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(notice)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，加上三个小使役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( have, make, let)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，半个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help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莫忘记。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5760" y="1376045"/>
            <a:ext cx="6311900" cy="442913"/>
          </a:xfrm>
          <a:prstGeom prst="rect">
            <a:avLst/>
          </a:prstGeom>
          <a:solidFill>
            <a:srgbClr val="D1D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watch sb. do sth. 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看到某人做某事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302260" y="1882458"/>
          <a:ext cx="11425238" cy="3398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170"/>
                <a:gridCol w="4605655"/>
                <a:gridCol w="3808095"/>
              </a:tblGrid>
              <a:tr h="2020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watch sb. do </a:t>
                      </a:r>
                      <a:r>
                        <a:rPr lang="en-US" altLang="zh-CN" sz="28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sth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zh-CN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solidFill>
                      <a:srgbClr val="C4DBF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看到某人做某事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，强调看到某个动作经常发生或看到某人做某事的全过程。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4DBF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 watched him go, and then I went home.</a:t>
                      </a:r>
                      <a:endParaRPr lang="en-US" altLang="zh-CN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4DBF0"/>
                    </a:solidFill>
                  </a:tcPr>
                </a:tc>
              </a:tr>
              <a:tr h="13779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watch sb. doing </a:t>
                      </a:r>
                      <a:r>
                        <a:rPr lang="en-US" altLang="zh-CN" sz="28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sth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zh-CN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solidFill>
                      <a:srgbClr val="D1DCF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看到某人正在做某事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，强调看到某个动作正在进行。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1DCF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 watched him playing football as I passed by.</a:t>
                      </a:r>
                      <a:endParaRPr lang="en-US" altLang="zh-CN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1DCF0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 descr="女022拷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5090160"/>
            <a:ext cx="1191260" cy="1499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7" grpId="0"/>
      <p:bldP spid="11" grpId="0" bldLvl="0" animBg="1"/>
      <p:bldP spid="1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7" name="矩形 11"/>
          <p:cNvSpPr/>
          <p:nvPr/>
        </p:nvSpPr>
        <p:spPr>
          <a:xfrm>
            <a:off x="657860" y="531813"/>
            <a:ext cx="1119822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3. Talent shows are getting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more and more popular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 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5350" y="1381125"/>
            <a:ext cx="5965825" cy="400050"/>
          </a:xfrm>
          <a:prstGeom prst="rect">
            <a:avLst/>
          </a:prstGeom>
          <a:solidFill>
            <a:srgbClr val="D1D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more and more+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形容词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副词原级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860425" y="4578350"/>
            <a:ext cx="879157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The weather is getting hotter and hotter.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881063" y="3987800"/>
            <a:ext cx="1121727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Sam works more and more carefully.</a:t>
            </a:r>
            <a:endParaRPr lang="en-US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2475" y="1885950"/>
            <a:ext cx="10680700" cy="2117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“more and more+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形容词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副词原级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越来越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……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，此处指的是多音节或部分双音节形容词或副词。单音节或部分双音节形容词或副词在表示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越来越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……”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时，用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比较级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+and+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比较级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结构。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8525" y="5786438"/>
            <a:ext cx="9983788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More and more foreign students begin to learn Chinese.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823913" y="5207000"/>
            <a:ext cx="14482762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拓展延伸：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“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more and more+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名词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” 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表示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“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越来越多的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……”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9" grpId="0"/>
      <p:bldP spid="14" grpId="0"/>
      <p:bldP spid="6" grpId="0" bldLvl="0" animBg="1"/>
      <p:bldP spid="7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1" name="矩形 11"/>
          <p:cNvSpPr/>
          <p:nvPr/>
        </p:nvSpPr>
        <p:spPr>
          <a:xfrm>
            <a:off x="554038" y="717550"/>
            <a:ext cx="11777662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4. All these shows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have one thing in common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...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0063" y="1441450"/>
            <a:ext cx="10741025" cy="674688"/>
          </a:xfrm>
          <a:prstGeom prst="rect">
            <a:avLst/>
          </a:prstGeom>
          <a:solidFill>
            <a:srgbClr val="D1D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have...in common 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有相同特征；（想法、兴趣等方面）相同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663575" y="4246563"/>
            <a:ext cx="10829925" cy="1076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Generally speaking, excellent learners have some good habits in common.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663575" y="3340100"/>
            <a:ext cx="9409113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The two games have nothing in common.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475" y="2454275"/>
            <a:ext cx="10744200" cy="53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该短语中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have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后可用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much, nothing, a lot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等词或短语作宾语。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9" grpId="0"/>
      <p:bldP spid="14" grpId="0"/>
      <p:bldP spid="5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文本框 22529"/>
          <p:cNvSpPr txBox="1"/>
          <p:nvPr/>
        </p:nvSpPr>
        <p:spPr>
          <a:xfrm>
            <a:off x="589280" y="800735"/>
            <a:ext cx="1087945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-342900"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5. That’s up to you to decide. 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那由你自己来决定。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-342900">
              <a:lnSpc>
                <a:spcPct val="150000"/>
              </a:lnSpc>
            </a:pP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在英语中，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be up to somebody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是一个习惯用语，用来表“由某人做出抉择”，句子的主语通常为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it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，有时也用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this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或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that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如：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indent="-342900">
              <a:lnSpc>
                <a:spcPct val="15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You can join the club once or twice a week —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it’s up to you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indent="-342900"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你可以一周参加一次或两次俱乐部的活动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这由你定。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charRg st="0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>
                                            <p:txEl>
                                              <p:charRg st="0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charRg st="43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30">
                                            <p:txEl>
                                              <p:charRg st="43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0">
                                            <p:txEl>
                                              <p:charRg st="43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charRg st="114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30">
                                            <p:txEl>
                                              <p:charRg st="114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30">
                                            <p:txEl>
                                              <p:charRg st="114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charRg st="177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530">
                                            <p:txEl>
                                              <p:charRg st="177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530">
                                            <p:txEl>
                                              <p:charRg st="177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文本框 23553"/>
          <p:cNvSpPr txBox="1"/>
          <p:nvPr/>
        </p:nvSpPr>
        <p:spPr>
          <a:xfrm>
            <a:off x="539750" y="987425"/>
            <a:ext cx="10660380" cy="4570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How much should he pay? That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’s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up to him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to decide!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他应该付多少钱？那完全由他来决定。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It will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be up to you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to decide which one you want to use.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这取决于你想用哪个。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I can tell you that the question will come up, but the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outcome will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be up to you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  我只能够告诉你这个问题将出现，而结果如何取决于你。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4">
                                            <p:txEl>
                                              <p:charRg st="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4">
                                            <p:txEl>
                                              <p:charRg st="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54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54">
                                            <p:txEl>
                                              <p:charRg st="54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54">
                                            <p:txEl>
                                              <p:charRg st="54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7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554">
                                            <p:txEl>
                                              <p:charRg st="7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554">
                                            <p:txEl>
                                              <p:charRg st="7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136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554">
                                            <p:txEl>
                                              <p:charRg st="136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554">
                                            <p:txEl>
                                              <p:charRg st="136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151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554">
                                            <p:txEl>
                                              <p:charRg st="151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54">
                                            <p:txEl>
                                              <p:charRg st="151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20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554">
                                            <p:txEl>
                                              <p:charRg st="20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554">
                                            <p:txEl>
                                              <p:charRg st="20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239" end="2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554">
                                            <p:txEl>
                                              <p:charRg st="239" end="2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554">
                                            <p:txEl>
                                              <p:charRg st="239" end="2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文本框 24577"/>
          <p:cNvSpPr txBox="1"/>
          <p:nvPr/>
        </p:nvSpPr>
        <p:spPr>
          <a:xfrm>
            <a:off x="685800" y="476885"/>
            <a:ext cx="10497820" cy="3930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6. When people watch the show, they usually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play a role in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deciding the winner.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play a role 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是一种固定表达， 意为“扮演某一角色；起到某种作用”。若要进一步引出具体的内容，后面应该用介词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in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，表示“在某事或某个方面起到作用或承担某种角色”。</a:t>
            </a:r>
            <a:endParaRPr lang="zh-CN" altLang="en-US" sz="3200" b="1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602" name="矩形 25601"/>
          <p:cNvSpPr/>
          <p:nvPr/>
        </p:nvSpPr>
        <p:spPr>
          <a:xfrm>
            <a:off x="352425" y="4206875"/>
            <a:ext cx="11490325" cy="2060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John is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playing the leading role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in this year’s play.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  今年的演出中约翰是主角。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Schools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play the most important role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in education.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  学校在教育中起着最为重要的作用。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charRg st="80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charRg st="80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charRg st="57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602">
                                            <p:txEl>
                                              <p:charRg st="57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charRg st="125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5602">
                                            <p:txEl>
                                              <p:charRg st="125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charRg st="0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5602">
                                            <p:txEl>
                                              <p:charRg st="0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charRg st="72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5602">
                                            <p:txEl>
                                              <p:charRg st="72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7" name="矩形 11"/>
          <p:cNvSpPr/>
          <p:nvPr/>
        </p:nvSpPr>
        <p:spPr>
          <a:xfrm>
            <a:off x="261938" y="795020"/>
            <a:ext cx="11618912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7. Some think that the lives of the performers are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made up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0238" y="1457325"/>
            <a:ext cx="5608638" cy="400050"/>
          </a:xfrm>
          <a:prstGeom prst="rect">
            <a:avLst/>
          </a:prstGeom>
          <a:solidFill>
            <a:srgbClr val="D1D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make up 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编造（故事、谎言等）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3514725" y="4438650"/>
            <a:ext cx="6581775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Did you make up with your friend?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614363" y="3714750"/>
            <a:ext cx="6662737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拓展延伸：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make up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的其他含义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2925" y="1984375"/>
            <a:ext cx="11102975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make up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意为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编造（故事、谎言等）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。此处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are made up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为被动语态结构，意为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被编造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65513" y="5092700"/>
            <a:ext cx="8726487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We need one more player to make up a soccer team.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3517900" y="5786438"/>
            <a:ext cx="7721600" cy="5826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She spent too much time making herself up.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6688" y="5214938"/>
            <a:ext cx="1689100" cy="58261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1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make up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309813" y="4429125"/>
            <a:ext cx="1165225" cy="584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和解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2286000" y="5143500"/>
            <a:ext cx="1166813" cy="584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组成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2287588" y="5857875"/>
            <a:ext cx="1165225" cy="584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化妆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542925" y="3051175"/>
            <a:ext cx="10991850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Your task is to draw a picture. Ours is to make up a story.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左中括号 15"/>
          <p:cNvSpPr/>
          <p:nvPr/>
        </p:nvSpPr>
        <p:spPr>
          <a:xfrm>
            <a:off x="2095500" y="4622800"/>
            <a:ext cx="149225" cy="1766888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6" name="直接连接符 45"/>
          <p:cNvCxnSpPr>
            <a:stCxn id="10" idx="3"/>
            <a:endCxn id="16" idx="1"/>
          </p:cNvCxnSpPr>
          <p:nvPr/>
        </p:nvCxnSpPr>
        <p:spPr>
          <a:xfrm flipV="1">
            <a:off x="1855788" y="5507038"/>
            <a:ext cx="2397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9" grpId="0"/>
      <p:bldP spid="14" grpId="0"/>
      <p:bldP spid="5" grpId="0" bldLvl="0" animBg="1"/>
      <p:bldP spid="7" grpId="0"/>
      <p:bldP spid="8" grpId="0"/>
      <p:bldP spid="10" grpId="0" bldLvl="0" animBg="1"/>
      <p:bldP spid="11" grpId="0" bldLvl="0" animBg="1"/>
      <p:bldP spid="13" grpId="0" bldLvl="0" animBg="1"/>
      <p:bldP spid="15" grpId="0" bldLvl="0" animBg="1"/>
      <p:bldP spid="6" grpId="0"/>
      <p:bldP spid="16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文本框 26625"/>
          <p:cNvSpPr txBox="1"/>
          <p:nvPr/>
        </p:nvSpPr>
        <p:spPr>
          <a:xfrm>
            <a:off x="812165" y="884555"/>
            <a:ext cx="10763885" cy="49161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8. However, if you don’t take these shows too seriously, they are fun to watch.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take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在此处有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consider (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认为；觉得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的意思。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take someone/something seriously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就相当于汉语“认真对待某人或某事；把某人或某事当真”的意思。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如：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He was joking, but your sister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took him seriously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zh-CN" altLang="en-US" sz="3200" b="1" dirty="0">
                <a:latin typeface="宋体" panose="02010600030101010101" pitchFamily="2" charset="-122"/>
                <a:ea typeface="Arial Unicode MS" pitchFamily="34" charset="-122"/>
              </a:rPr>
              <a:t>他是在开玩笑，但你姐姐却当真了。</a:t>
            </a:r>
            <a:endParaRPr lang="zh-CN" altLang="en-US" sz="3200" b="1" dirty="0">
              <a:latin typeface="宋体" panose="02010600030101010101" pitchFamily="2" charset="-122"/>
              <a:ea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charRg st="81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charRg st="81" end="1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charRg st="227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6">
                                            <p:txEl>
                                              <p:charRg st="227" end="2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charRg st="174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6626">
                                            <p:txEl>
                                              <p:charRg st="174" end="2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文本框 27649"/>
          <p:cNvSpPr txBox="1"/>
          <p:nvPr/>
        </p:nvSpPr>
        <p:spPr>
          <a:xfrm>
            <a:off x="835025" y="996950"/>
            <a:ext cx="1042606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有时老师们把学生作业看得太重。 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Sometimes teachers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take students’ homework too seriously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人家托你的事，你别不在意。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When people ask you to do something, you should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take it seriously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650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charRg st="75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650">
                                            <p:txEl>
                                              <p:charRg st="75" end="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charRg st="17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650">
                                            <p:txEl>
                                              <p:charRg st="17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charRg st="89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650">
                                            <p:txEl>
                                              <p:charRg st="89" end="1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871141" y="126321"/>
            <a:ext cx="4002271" cy="1248528"/>
            <a:chOff x="4999" y="258"/>
            <a:chExt cx="6303" cy="196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4347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文本框 4101"/>
          <p:cNvSpPr txBox="1"/>
          <p:nvPr/>
        </p:nvSpPr>
        <p:spPr bwMode="auto">
          <a:xfrm>
            <a:off x="5046345" y="441960"/>
            <a:ext cx="261175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Exercises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25956" name="Rectangle 2"/>
          <p:cNvSpPr>
            <a:spLocks noGrp="1"/>
          </p:cNvSpPr>
          <p:nvPr>
            <p:ph type="title"/>
          </p:nvPr>
        </p:nvSpPr>
        <p:spPr>
          <a:xfrm>
            <a:off x="304800" y="1234440"/>
            <a:ext cx="3143250" cy="697230"/>
          </a:xfrm>
        </p:spPr>
        <p:txBody>
          <a:bodyPr vert="horz" wrap="square" lIns="91440" tIns="45720" rIns="91440" bIns="45720" anchor="ctr" anchorCtr="0">
            <a:normAutofit/>
          </a:bodyPr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I. </a:t>
            </a:r>
            <a:r>
              <a:rPr lang="zh-CN" altLang="zh-CN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单项选择</a:t>
            </a:r>
            <a:endParaRPr lang="zh-CN" altLang="zh-CN" sz="32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173" name="文本框 11"/>
          <p:cNvSpPr txBox="1"/>
          <p:nvPr/>
        </p:nvSpPr>
        <p:spPr>
          <a:xfrm>
            <a:off x="464185" y="1939290"/>
            <a:ext cx="11176000" cy="2011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1.—Another person was hurt by the tiger in the zoo.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—What a  pity! That is a lesson to us, we must take rules ______. 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A. quickly            B. clearly              C. carefully          D. seriously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4" name="文本框 17"/>
          <p:cNvSpPr txBox="1"/>
          <p:nvPr/>
        </p:nvSpPr>
        <p:spPr>
          <a:xfrm>
            <a:off x="464185" y="4091940"/>
            <a:ext cx="11476990" cy="2011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2.The teacher asked  the students to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 story about a trip to the moon. 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A. give up              B. turn up           C. cut up           D. make up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6" name="文本框 17"/>
          <p:cNvSpPr txBox="1"/>
          <p:nvPr/>
        </p:nvSpPr>
        <p:spPr>
          <a:xfrm>
            <a:off x="10159683" y="2451735"/>
            <a:ext cx="652462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17"/>
          <p:cNvSpPr txBox="1"/>
          <p:nvPr/>
        </p:nvSpPr>
        <p:spPr>
          <a:xfrm>
            <a:off x="7113905" y="4028440"/>
            <a:ext cx="65405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082596" y="68536"/>
            <a:ext cx="3463174" cy="1248528"/>
            <a:chOff x="4999" y="258"/>
            <a:chExt cx="5454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3652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257165" y="398145"/>
            <a:ext cx="220853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Lead in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16739" name="TextBox 2"/>
          <p:cNvSpPr txBox="1"/>
          <p:nvPr/>
        </p:nvSpPr>
        <p:spPr>
          <a:xfrm>
            <a:off x="327660" y="1323340"/>
            <a:ext cx="10288905" cy="1309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+mn-ea"/>
              </a:rPr>
              <a:t>Have you watched these talent shows?</a:t>
            </a:r>
            <a:endParaRPr lang="en-US" altLang="zh-CN" sz="3600" b="1" dirty="0">
              <a:solidFill>
                <a:srgbClr val="000000"/>
              </a:solidFill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+mn-ea"/>
              </a:rPr>
              <a:t>What do you think of them?</a:t>
            </a:r>
            <a:endParaRPr lang="en-US" altLang="zh-CN" sz="3600" b="1" dirty="0">
              <a:solidFill>
                <a:srgbClr val="C00000"/>
              </a:solidFill>
              <a:latin typeface="Aharoni" panose="02010803020104030203" charset="0"/>
              <a:cs typeface="Aharoni" panose="02010803020104030203" charset="0"/>
            </a:endParaRPr>
          </a:p>
        </p:txBody>
      </p:sp>
      <p:pic>
        <p:nvPicPr>
          <p:cNvPr id="14" name="图片 13" descr="8"/>
          <p:cNvPicPr>
            <a:picLocks noChangeAspect="1"/>
          </p:cNvPicPr>
          <p:nvPr/>
        </p:nvPicPr>
        <p:blipFill rotWithShape="1">
          <a:blip r:embed="rId3"/>
          <a:srcRect t="5789" b="18449"/>
          <a:stretch>
            <a:fillRect/>
          </a:stretch>
        </p:blipFill>
        <p:spPr>
          <a:xfrm>
            <a:off x="4024630" y="2867660"/>
            <a:ext cx="3552825" cy="2190750"/>
          </a:xfrm>
          <a:prstGeom prst="roundRect">
            <a:avLst/>
          </a:prstGeom>
        </p:spPr>
      </p:pic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rcRect t="9610"/>
          <a:stretch>
            <a:fillRect/>
          </a:stretch>
        </p:blipFill>
        <p:spPr>
          <a:xfrm>
            <a:off x="309245" y="2919730"/>
            <a:ext cx="3420745" cy="2206625"/>
          </a:xfrm>
          <a:prstGeom prst="round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88765" y="5257800"/>
            <a:ext cx="3235325" cy="5403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7" tIns="34304" rIns="68607" bIns="34304" rtlCol="0" anchor="ctr"/>
          <a:lstStyle/>
          <a:p>
            <a:pPr algn="ctr" defTabSz="685800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America's Got Talent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085" y="5272405"/>
            <a:ext cx="2503805" cy="40322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7" tIns="34304" rIns="68607" bIns="34304" rtlCol="0" anchor="ctr"/>
          <a:lstStyle>
            <a:defPPr>
              <a:defRPr lang="zh-CN"/>
            </a:defPPr>
            <a:lvl1pPr marL="0" algn="ctr" defTabSz="685800" eaLnBrk="1" latinLnBrk="0" hangingPunct="1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defTabSz="685800" eaLnBrk="1" latinLnBrk="0" hangingPunct="1">
              <a:defRPr sz="1400"/>
            </a:lvl2pPr>
            <a:lvl3pPr defTabSz="685800" eaLnBrk="1" latinLnBrk="0" hangingPunct="1">
              <a:defRPr sz="1400"/>
            </a:lvl3pPr>
            <a:lvl4pPr defTabSz="685800" eaLnBrk="1" latinLnBrk="0" hangingPunct="1">
              <a:defRPr sz="1400"/>
            </a:lvl4pPr>
            <a:lvl5pPr defTabSz="685800" eaLnBrk="1" latinLnBrk="0" hangingPunct="1"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r>
              <a:rPr lang="en-US" altLang="zh-CN" dirty="0"/>
              <a:t>American Idol</a:t>
            </a:r>
            <a:endParaRPr lang="en-US" altLang="zh-CN" dirty="0"/>
          </a:p>
        </p:txBody>
      </p:sp>
      <p:pic>
        <p:nvPicPr>
          <p:cNvPr id="8" name="图片 7" descr="7"/>
          <p:cNvPicPr>
            <a:picLocks noChangeAspect="1"/>
          </p:cNvPicPr>
          <p:nvPr/>
        </p:nvPicPr>
        <p:blipFill rotWithShape="1">
          <a:blip r:embed="rId5"/>
          <a:srcRect t="16435" b="13268"/>
          <a:stretch>
            <a:fillRect/>
          </a:stretch>
        </p:blipFill>
        <p:spPr>
          <a:xfrm>
            <a:off x="7849870" y="2865120"/>
            <a:ext cx="3862070" cy="2078355"/>
          </a:xfrm>
          <a:prstGeom prst="round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217535" y="5190490"/>
            <a:ext cx="3151505" cy="45085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7" tIns="34304" rIns="68607" bIns="34304" rtlCol="0" anchor="ctr"/>
          <a:lstStyle/>
          <a:p>
            <a:pPr algn="ctr" defTabSz="685800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Britain’s Got Talent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  <p:bldP spid="116739" grpId="1"/>
      <p:bldP spid="3" grpId="0" bldLvl="0" animBg="1"/>
      <p:bldP spid="2" grpId="0" bldLvl="0" animBg="1"/>
      <p:bldP spid="9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3" name="文本框 17"/>
          <p:cNvSpPr txBox="1"/>
          <p:nvPr/>
        </p:nvSpPr>
        <p:spPr>
          <a:xfrm>
            <a:off x="135890" y="743585"/>
            <a:ext cx="12033250" cy="1568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3.As long as all the Chinese people pull together(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charset="-122"/>
              </a:rPr>
              <a:t>齐心协力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), our China Dream will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______. 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  <a:sym typeface="宋体" panose="02010600030101010101" pitchFamily="2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A. come true             B. come out          C. come up        D. come down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36194" name="文本框 17"/>
          <p:cNvSpPr txBox="1"/>
          <p:nvPr/>
        </p:nvSpPr>
        <p:spPr>
          <a:xfrm>
            <a:off x="64453" y="4969510"/>
            <a:ext cx="12695237" cy="1568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5.—Although they are twins, they have nothing ______ common.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   —I think they look the same.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A. at                       B. with               C. on                            D. in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36195" name="文本框 17"/>
          <p:cNvSpPr txBox="1"/>
          <p:nvPr/>
        </p:nvSpPr>
        <p:spPr>
          <a:xfrm>
            <a:off x="135890" y="2345373"/>
            <a:ext cx="12195175" cy="25533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4.—Our neighborhood is so dirty. Shall we clean it this afternoon or tomorrow?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  <a:sym typeface="宋体" panose="02010600030101010101" pitchFamily="2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 —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. Any time is OK. 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A. It’s up to you             B. Excuse me      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C. Have a good time      D. I'm afraid I can't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2334578" y="1064260"/>
            <a:ext cx="652462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7"/>
          <p:cNvSpPr txBox="1"/>
          <p:nvPr/>
        </p:nvSpPr>
        <p:spPr>
          <a:xfrm>
            <a:off x="1164590" y="3131185"/>
            <a:ext cx="652463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17"/>
          <p:cNvSpPr txBox="1"/>
          <p:nvPr/>
        </p:nvSpPr>
        <p:spPr>
          <a:xfrm>
            <a:off x="8625840" y="4782185"/>
            <a:ext cx="65405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7" name="矩形 13"/>
          <p:cNvSpPr/>
          <p:nvPr/>
        </p:nvSpPr>
        <p:spPr>
          <a:xfrm>
            <a:off x="120650" y="721360"/>
            <a:ext cx="625729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Ⅱ</a:t>
            </a:r>
            <a:r>
              <a:rPr lang="en-US" altLang="zh-CN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用所给单词的适当形式填空</a:t>
            </a:r>
            <a:endParaRPr lang="zh-CN" altLang="en-US" sz="3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7218" name="文本框 17"/>
          <p:cNvSpPr txBox="1"/>
          <p:nvPr/>
        </p:nvSpPr>
        <p:spPr>
          <a:xfrm>
            <a:off x="233680" y="1665605"/>
            <a:ext cx="11588750" cy="46462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1.I want to be a famous ___________ (magic). Performing magic tricks is good fun.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2.The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_________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(win) of this year's Young Star Award is...Daniel! Well done! </a:t>
            </a:r>
            <a:endParaRPr lang="zh-CN" altLang="en-US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3.We shouldn't take these game shows too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________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(serious) while watching them. </a:t>
            </a:r>
            <a:endParaRPr lang="zh-CN" altLang="en-US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4.I think Joe's song was the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_______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(bad) of all. I don't like it at all.</a:t>
            </a:r>
            <a:endParaRPr lang="zh-CN" altLang="en-US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5.Everybody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_______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(like) this talent show. It's really wonderful.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4" name="文本框 17"/>
          <p:cNvSpPr txBox="1"/>
          <p:nvPr/>
        </p:nvSpPr>
        <p:spPr>
          <a:xfrm>
            <a:off x="4578985" y="1483360"/>
            <a:ext cx="1887538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magician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1459865" y="2498090"/>
            <a:ext cx="1749425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winner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17"/>
          <p:cNvSpPr txBox="1"/>
          <p:nvPr/>
        </p:nvSpPr>
        <p:spPr>
          <a:xfrm>
            <a:off x="7215823" y="3733800"/>
            <a:ext cx="1795462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seriously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17"/>
          <p:cNvSpPr txBox="1"/>
          <p:nvPr/>
        </p:nvSpPr>
        <p:spPr>
          <a:xfrm>
            <a:off x="5027295" y="4857115"/>
            <a:ext cx="11557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worst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17"/>
          <p:cNvSpPr txBox="1"/>
          <p:nvPr/>
        </p:nvSpPr>
        <p:spPr>
          <a:xfrm>
            <a:off x="2585720" y="5467985"/>
            <a:ext cx="1597025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likes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645" y="4257675"/>
            <a:ext cx="3182620" cy="220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3186611" y="224111"/>
            <a:ext cx="4366114" cy="1248528"/>
            <a:chOff x="4999" y="258"/>
            <a:chExt cx="6876" cy="196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4920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文本框 4101"/>
          <p:cNvSpPr txBox="1"/>
          <p:nvPr/>
        </p:nvSpPr>
        <p:spPr bwMode="auto">
          <a:xfrm>
            <a:off x="4375785" y="539750"/>
            <a:ext cx="331025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Homework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41987" name="Text Box 3"/>
          <p:cNvSpPr txBox="1"/>
          <p:nvPr/>
        </p:nvSpPr>
        <p:spPr>
          <a:xfrm>
            <a:off x="1290320" y="1621155"/>
            <a:ext cx="874331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Preview the new words and phrases in  </a:t>
            </a:r>
            <a:endParaRPr lang="en-US" altLang="zh-CN" sz="3600" b="1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Section B (3a-Self  Check).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Do the exercises in students’ book.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17161" r="5151" b="10178"/>
          <a:stretch>
            <a:fillRect/>
          </a:stretch>
        </p:blipFill>
        <p:spPr>
          <a:xfrm>
            <a:off x="2426335" y="548005"/>
            <a:ext cx="6436995" cy="4384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30" y="2543175"/>
            <a:ext cx="4417695" cy="44176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4"/>
          <p:cNvSpPr txBox="1"/>
          <p:nvPr/>
        </p:nvSpPr>
        <p:spPr>
          <a:xfrm>
            <a:off x="1272540" y="1772920"/>
            <a:ext cx="968692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 latinLnBrk="0">
              <a:lnSpc>
                <a:spcPct val="150000"/>
              </a:lnSpc>
            </a:pPr>
            <a:r>
              <a:rPr lang="en-US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         </a:t>
            </a:r>
            <a:r>
              <a:rPr lang="zh-CN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本文件著作权为创作公司所有, 仅限于教师教学及其他非商业性和非盈利性用途。如发现盗用、转卖、网络传播等侵权行为, 本公司将依法追究其相应法律责任。</a:t>
            </a:r>
            <a:endParaRPr lang="zh-CN" altLang="zh-CN" sz="3200" b="1">
              <a:solidFill>
                <a:srgbClr val="0070C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algn="just" latinLnBrk="0">
              <a:lnSpc>
                <a:spcPct val="150000"/>
              </a:lnSpc>
            </a:pPr>
            <a:r>
              <a:rPr lang="zh-CN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        部分素材选自网络, 如有争议, 请联系删改。</a:t>
            </a:r>
            <a:endParaRPr lang="zh-CN" altLang="zh-CN" sz="3200" b="1">
              <a:solidFill>
                <a:srgbClr val="0070C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43011" name="矩形 3"/>
          <p:cNvSpPr/>
          <p:nvPr/>
        </p:nvSpPr>
        <p:spPr>
          <a:xfrm>
            <a:off x="4693139" y="855716"/>
            <a:ext cx="2679369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0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声  明</a:t>
            </a:r>
            <a:endParaRPr lang="zh-CN" altLang="en-US" sz="4000" b="1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296312" y="1531907"/>
            <a:ext cx="537461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9" name="TextBox 2"/>
          <p:cNvSpPr txBox="1"/>
          <p:nvPr/>
        </p:nvSpPr>
        <p:spPr>
          <a:xfrm>
            <a:off x="523240" y="987425"/>
            <a:ext cx="10288905" cy="1309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+mn-ea"/>
              </a:rPr>
              <a:t>There are also many talent shows in China. Have you watched these following shows?</a:t>
            </a:r>
            <a:endParaRPr lang="en-US" altLang="zh-CN" sz="3600" b="1" dirty="0">
              <a:solidFill>
                <a:srgbClr val="C00000"/>
              </a:solidFill>
              <a:latin typeface="Aharoni" panose="02010803020104030203" charset="0"/>
              <a:cs typeface="Aharoni" panose="02010803020104030203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335" y="2658110"/>
            <a:ext cx="3924300" cy="2407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506345"/>
            <a:ext cx="2663190" cy="3291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5" y="2546985"/>
            <a:ext cx="2903220" cy="316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  <p:bldP spid="11673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7" name="文本框 6"/>
          <p:cNvSpPr txBox="1"/>
          <p:nvPr/>
        </p:nvSpPr>
        <p:spPr>
          <a:xfrm>
            <a:off x="673735" y="1436370"/>
            <a:ext cx="10267950" cy="1173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solidFill>
                  <a:schemeClr val="tx1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  <a:sym typeface="微软雅黑" panose="020B0503020204020204" charset="-122"/>
              </a:rPr>
              <a:t>Do you think those people who participate in theses shows are really talented? </a:t>
            </a:r>
            <a:endParaRPr lang="en-US" altLang="zh-CN" sz="3200" b="1" dirty="0">
              <a:solidFill>
                <a:schemeClr val="tx1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  <a:sym typeface="微软雅黑" panose="020B0503020204020204" charset="-122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673735" y="2819400"/>
            <a:ext cx="10534015" cy="6324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solidFill>
                  <a:schemeClr val="tx1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  <a:sym typeface="微软雅黑" panose="020B0503020204020204" charset="-122"/>
              </a:rPr>
              <a:t>Do you believe what they say in the shows? </a:t>
            </a:r>
            <a:endParaRPr lang="en-US" altLang="zh-CN" sz="3200" b="1" dirty="0">
              <a:solidFill>
                <a:schemeClr val="tx1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  <a:sym typeface="微软雅黑" panose="020B0503020204020204" charset="-122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659765" y="3661410"/>
            <a:ext cx="10534015" cy="1173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solidFill>
                  <a:schemeClr val="tx1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  <a:sym typeface="微软雅黑" panose="020B0503020204020204" charset="-122"/>
              </a:rPr>
              <a:t>Do you think we should take these shows seriously or just watch them for fun? </a:t>
            </a:r>
            <a:endParaRPr lang="en-US" altLang="zh-CN" sz="3200" b="1" dirty="0">
              <a:solidFill>
                <a:schemeClr val="tx1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  <a:sym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96566" y="54566"/>
            <a:ext cx="3909564" cy="1248528"/>
            <a:chOff x="4999" y="258"/>
            <a:chExt cx="6157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355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285740" y="426085"/>
            <a:ext cx="314388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Discussion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pic>
        <p:nvPicPr>
          <p:cNvPr id="3" name="图片 2" descr="图片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280" y="3590290"/>
            <a:ext cx="2706370" cy="285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7" grpId="0"/>
      <p:bldP spid="106497" grpId="1"/>
      <p:bldP spid="4" grpId="0"/>
      <p:bldP spid="4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110536" y="180296"/>
            <a:ext cx="4346430" cy="1248528"/>
            <a:chOff x="4999" y="258"/>
            <a:chExt cx="6845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5043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195570" y="537845"/>
            <a:ext cx="348805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Pre-reading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grpSp>
        <p:nvGrpSpPr>
          <p:cNvPr id="109571" name="组合 8"/>
          <p:cNvGrpSpPr/>
          <p:nvPr/>
        </p:nvGrpSpPr>
        <p:grpSpPr>
          <a:xfrm>
            <a:off x="337503" y="1526223"/>
            <a:ext cx="792162" cy="644525"/>
            <a:chOff x="467544" y="1043256"/>
            <a:chExt cx="791319" cy="645795"/>
          </a:xfrm>
        </p:grpSpPr>
        <p:sp>
          <p:nvSpPr>
            <p:cNvPr id="109572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3" name="文本框 10"/>
            <p:cNvSpPr txBox="1"/>
            <p:nvPr/>
          </p:nvSpPr>
          <p:spPr>
            <a:xfrm>
              <a:off x="467544" y="1043256"/>
              <a:ext cx="791319" cy="6457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lang="zh-CN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8550" name="文本框 43011"/>
          <p:cNvSpPr txBox="1"/>
          <p:nvPr/>
        </p:nvSpPr>
        <p:spPr>
          <a:xfrm>
            <a:off x="973138" y="1346200"/>
            <a:ext cx="10379075" cy="11985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Who’s the most talented person you know? What can he / she do? Tell your partner about this person.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剪去对角的矩形 1"/>
          <p:cNvSpPr/>
          <p:nvPr/>
        </p:nvSpPr>
        <p:spPr>
          <a:xfrm>
            <a:off x="2019935" y="2840355"/>
            <a:ext cx="7797165" cy="2663825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A: I think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… is the most talented person.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B: What can </a:t>
            </a: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he </a:t>
            </a:r>
            <a:r>
              <a:rPr kumimoji="0" lang="en-US" altLang="zh-CN" sz="3200" b="1" i="0" u="none" strike="noStrike" kern="1200" cap="none" spc="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/ she </a:t>
            </a: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do ?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A: He / she …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79" y="5358116"/>
            <a:ext cx="1561301" cy="1256543"/>
          </a:xfrm>
          <a:prstGeom prst="rect">
            <a:avLst/>
          </a:prstGeom>
        </p:spPr>
      </p:pic>
      <p:sp>
        <p:nvSpPr>
          <p:cNvPr id="18" name="Rectangle 4"/>
          <p:cNvSpPr/>
          <p:nvPr/>
        </p:nvSpPr>
        <p:spPr>
          <a:xfrm>
            <a:off x="17384" y="1581625"/>
            <a:ext cx="12053887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Unit 4  What’s the best movie theater? 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227580" y="3689668"/>
            <a:ext cx="8211820" cy="970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Section B (2a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e)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5a1898b18cf7b_610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1775" y="4506595"/>
            <a:ext cx="2698750" cy="22606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01818b72401c084c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" y="981075"/>
            <a:ext cx="5894705" cy="4166235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40145" y="1551940"/>
            <a:ext cx="5821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FF0000"/>
                </a:solidFill>
              </a:rPr>
              <a:t>China’s Got Talent.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698" y="-26670"/>
            <a:ext cx="2164715" cy="9772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Lead in</a:t>
            </a:r>
            <a:endParaRPr lang="en-US" altLang="zh-CN" sz="4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955030" y="1049020"/>
            <a:ext cx="48120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tx1"/>
                </a:solidFill>
              </a:rPr>
              <a:t>1.What’s this TV show?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53760" y="2530475"/>
            <a:ext cx="61982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tx1"/>
                </a:solidFill>
              </a:rPr>
              <a:t>2. What do people do on the stage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zh-CN" sz="2000" b="1" dirty="0">
                <a:solidFill>
                  <a:schemeClr val="tx1"/>
                </a:solidFill>
              </a:rPr>
              <a:t>舞台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</a:rPr>
              <a:t>？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 rot="20940000">
            <a:off x="3368675" y="3215005"/>
            <a:ext cx="2808605" cy="3524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367145" y="3034665"/>
            <a:ext cx="49434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FF0000"/>
                </a:solidFill>
              </a:rPr>
              <a:t>They show their talents.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55995" y="4055745"/>
            <a:ext cx="61982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tx1"/>
                </a:solidFill>
              </a:rPr>
              <a:t>3. </a:t>
            </a:r>
            <a:r>
              <a:rPr lang="en-US" sz="2400" b="1" dirty="0">
                <a:solidFill>
                  <a:schemeClr val="tx1"/>
                </a:solidFill>
              </a:rPr>
              <a:t>What do the audiences(</a:t>
            </a:r>
            <a:r>
              <a:rPr lang="zh-CN" altLang="en-US" sz="2400" b="1" dirty="0">
                <a:solidFill>
                  <a:schemeClr val="tx1"/>
                </a:solidFill>
              </a:rPr>
              <a:t>观众</a:t>
            </a:r>
            <a:r>
              <a:rPr lang="en-US" sz="2400" b="1" dirty="0">
                <a:solidFill>
                  <a:schemeClr val="tx1"/>
                </a:solidFill>
              </a:rPr>
              <a:t>) do</a:t>
            </a:r>
            <a:r>
              <a:rPr lang="zh-CN" altLang="en-US" sz="2400" b="1" dirty="0">
                <a:solidFill>
                  <a:schemeClr val="tx1"/>
                </a:solidFill>
              </a:rPr>
              <a:t>？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 rot="21300000">
            <a:off x="3760470" y="4392295"/>
            <a:ext cx="2414905" cy="3524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98260" y="4685030"/>
            <a:ext cx="52876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FF0000"/>
                </a:solidFill>
              </a:rPr>
              <a:t>They watch talented people show </a:t>
            </a:r>
            <a:endParaRPr lang="en-US" sz="2800" b="1" dirty="0">
              <a:solidFill>
                <a:srgbClr val="FF0000"/>
              </a:solidFill>
            </a:endParaRPr>
          </a:p>
          <a:p>
            <a:pPr eaLnBrk="1" hangingPunct="1"/>
            <a:r>
              <a:rPr lang="en-US" sz="2800" b="1" dirty="0">
                <a:solidFill>
                  <a:srgbClr val="FF0000"/>
                </a:solidFill>
              </a:rPr>
              <a:t>their talents.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10" grpId="0" autoUpdateAnimBg="0"/>
      <p:bldP spid="15" grpId="0" autoUpdateAnimBg="0"/>
      <p:bldP spid="8" grpId="0" bldLvl="0" animBg="1"/>
      <p:bldP spid="13" grpId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TABLE_BEAUTIFY" val="smartTable{c8ffd9e3-8306-4dc6-80f5-eaba5e69b986}"/>
</p:tagLst>
</file>

<file path=ppt/tags/tag22.xml><?xml version="1.0" encoding="utf-8"?>
<p:tagLst xmlns:p="http://schemas.openxmlformats.org/presentationml/2006/main">
  <p:tag name="KSO_WM_UNIT_TABLE_BEAUTIFY" val="smartTable{84598a7b-a2b8-4e68-8a62-0a2ee95325b5}"/>
</p:tagLst>
</file>

<file path=ppt/tags/tag23.xml><?xml version="1.0" encoding="utf-8"?>
<p:tagLst xmlns:p="http://schemas.openxmlformats.org/presentationml/2006/main">
  <p:tag name="KSO_WM_UNIT_TABLE_BEAUTIFY" val="smartTable{ff6535f3-3d06-46a4-9941-c9f298cbc6bd}"/>
</p:tagLst>
</file>

<file path=ppt/tags/tag24.xml><?xml version="1.0" encoding="utf-8"?>
<p:tagLst xmlns:p="http://schemas.openxmlformats.org/presentationml/2006/main">
  <p:tag name="COMMONDATA" val="eyJoZGlkIjoiMDVjMGNhOGM3NTM1MzIxNWVjMTlhNGZlMDM0MWMyZjgifQ=="/>
  <p:tag name="commondata" val="eyJoZGlkIjoiNDM4NDRhZjIyZDUyMzExNjg0NmQ2NTc2MzhlMmQ2ZT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自定义 36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A456"/>
      </a:accent1>
      <a:accent2>
        <a:srgbClr val="DC603E"/>
      </a:accent2>
      <a:accent3>
        <a:srgbClr val="FF9358"/>
      </a:accent3>
      <a:accent4>
        <a:srgbClr val="43A456"/>
      </a:accent4>
      <a:accent5>
        <a:srgbClr val="DC603E"/>
      </a:accent5>
      <a:accent6>
        <a:srgbClr val="FF9358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12619</Words>
  <Application>WPS 演示</Application>
  <PresentationFormat>宽屏</PresentationFormat>
  <Paragraphs>606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70" baseType="lpstr">
      <vt:lpstr>Arial</vt:lpstr>
      <vt:lpstr>宋体</vt:lpstr>
      <vt:lpstr>Wingdings</vt:lpstr>
      <vt:lpstr>华文细黑</vt:lpstr>
      <vt:lpstr>微软雅黑</vt:lpstr>
      <vt:lpstr>Times New Roman</vt:lpstr>
      <vt:lpstr>字魂36号-正文宋楷</vt:lpstr>
      <vt:lpstr>华文行楷</vt:lpstr>
      <vt:lpstr>华文琥珀</vt:lpstr>
      <vt:lpstr>等线</vt:lpstr>
      <vt:lpstr>幼圆</vt:lpstr>
      <vt:lpstr>Wingdings</vt:lpstr>
      <vt:lpstr>Arial Unicode MS</vt:lpstr>
      <vt:lpstr>Aharoni</vt:lpstr>
      <vt:lpstr>楷体</vt:lpstr>
      <vt:lpstr>黑体</vt:lpstr>
      <vt:lpstr>Comic Sans MS</vt:lpstr>
      <vt:lpstr>Arial Unicode MS</vt:lpstr>
      <vt:lpstr>Calibri</vt:lpstr>
      <vt:lpstr>Impact</vt:lpstr>
      <vt:lpstr>方正姚体</vt:lpstr>
      <vt:lpstr>楷体_GB2312</vt:lpstr>
      <vt:lpstr>新宋体</vt:lpstr>
      <vt:lpstr>等线 Light</vt:lpstr>
      <vt:lpstr>1_Office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2.Who decides the winner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I. 单项选择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youyi-pc</dc:creator>
  <cp:lastModifiedBy>Administrator</cp:lastModifiedBy>
  <cp:revision>102</cp:revision>
  <dcterms:created xsi:type="dcterms:W3CDTF">2022-05-09T08:48:00Z</dcterms:created>
  <dcterms:modified xsi:type="dcterms:W3CDTF">2023-10-23T01:44:49Z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3315F6AE85F948F4A40AFB0099CB2D94</vt:lpwstr>
  </property>
</Properties>
</file>